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senza titolo" id="{699ACEF0-FE6C-413B-8760-AA94B6A946D4}">
          <p14:sldIdLst/>
        </p14:section>
        <p14:section name="Sezione senza titolo" id="{DE35CF39-C5F4-48C1-80D2-0151810697AC}">
          <p14:sldIdLst>
            <p14:sldId id="27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8E"/>
    <a:srgbClr val="0099FF"/>
    <a:srgbClr val="FFFFFF"/>
    <a:srgbClr val="0099CC"/>
    <a:srgbClr val="FF9933"/>
    <a:srgbClr val="FF6600"/>
    <a:srgbClr val="FFCC00"/>
    <a:srgbClr val="990000"/>
    <a:srgbClr val="9933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3910" autoAdjust="0"/>
  </p:normalViewPr>
  <p:slideViewPr>
    <p:cSldViewPr>
      <p:cViewPr>
        <p:scale>
          <a:sx n="67" d="100"/>
          <a:sy n="67" d="100"/>
        </p:scale>
        <p:origin x="-1236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C7E3A-A469-470D-BEF8-945A5452974D}" type="datetimeFigureOut">
              <a:rPr lang="it-IT" smtClean="0"/>
              <a:pPr/>
              <a:t>13/04/2018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C1A8F-9686-46E8-9BAD-AE11B163C1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266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C1A8F-9686-46E8-9BAD-AE11B163C19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772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DA023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2988358" y="2715511"/>
            <a:ext cx="2925845" cy="6790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latin typeface="Constantia" panose="02030602050306030303" pitchFamily="18" charset="0"/>
              </a:rPr>
              <a:t>Athens</a:t>
            </a:r>
            <a:r>
              <a:rPr lang="it-IT" sz="2000" dirty="0" smtClean="0">
                <a:latin typeface="Constantia" panose="02030602050306030303" pitchFamily="18" charset="0"/>
              </a:rPr>
              <a:t>, 5</a:t>
            </a:r>
            <a:r>
              <a:rPr lang="it-IT" sz="2000" baseline="30000" dirty="0" smtClean="0">
                <a:latin typeface="Constantia" panose="02030602050306030303" pitchFamily="18" charset="0"/>
              </a:rPr>
              <a:t>th</a:t>
            </a:r>
            <a:r>
              <a:rPr lang="it-IT" sz="2000" dirty="0" smtClean="0">
                <a:latin typeface="Constantia" panose="02030602050306030303" pitchFamily="18" charset="0"/>
              </a:rPr>
              <a:t> </a:t>
            </a:r>
            <a:r>
              <a:rPr lang="it-IT" sz="2000" dirty="0" err="1" smtClean="0">
                <a:latin typeface="Constantia" panose="02030602050306030303" pitchFamily="18" charset="0"/>
              </a:rPr>
              <a:t>century</a:t>
            </a:r>
            <a:r>
              <a:rPr lang="it-IT" sz="2000" dirty="0" smtClean="0">
                <a:latin typeface="Constantia" panose="02030602050306030303" pitchFamily="18" charset="0"/>
              </a:rPr>
              <a:t> BC</a:t>
            </a:r>
            <a:endParaRPr lang="it-IT" sz="2000" dirty="0">
              <a:latin typeface="Constantia" panose="02030602050306030303" pitchFamily="18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2397121" y="324075"/>
            <a:ext cx="4079879" cy="1726519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err="1" smtClean="0">
                <a:latin typeface="Constantia" panose="02030602050306030303" pitchFamily="18" charset="0"/>
              </a:rPr>
              <a:t>Origins</a:t>
            </a:r>
            <a:r>
              <a:rPr lang="it-IT" sz="4400" dirty="0" smtClean="0">
                <a:latin typeface="Constantia" panose="02030602050306030303" pitchFamily="18" charset="0"/>
              </a:rPr>
              <a:t> of </a:t>
            </a:r>
            <a:r>
              <a:rPr lang="it-IT" sz="4400" dirty="0" err="1" smtClean="0">
                <a:latin typeface="Constantia" panose="02030602050306030303" pitchFamily="18" charset="0"/>
              </a:rPr>
              <a:t>democracy</a:t>
            </a:r>
            <a:endParaRPr lang="it-IT" sz="4400" dirty="0">
              <a:latin typeface="Constantia" panose="02030602050306030303" pitchFamily="18" charset="0"/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1783555" y="2902345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5" name="Titolo 24"/>
          <p:cNvSpPr>
            <a:spLocks noGrp="1"/>
          </p:cNvSpPr>
          <p:nvPr>
            <p:ph type="title"/>
          </p:nvPr>
        </p:nvSpPr>
        <p:spPr>
          <a:xfrm>
            <a:off x="539736" y="233730"/>
            <a:ext cx="7520940" cy="548640"/>
          </a:xfrm>
        </p:spPr>
        <p:txBody>
          <a:bodyPr/>
          <a:lstStyle/>
          <a:p>
            <a:r>
              <a:rPr lang="it-IT" smtClean="0"/>
              <a:t>     </a:t>
            </a:r>
            <a:br>
              <a:rPr lang="it-IT" smtClean="0"/>
            </a:br>
            <a:endParaRPr lang="it-IT" dirty="0"/>
          </a:p>
        </p:txBody>
      </p:sp>
      <p:sp>
        <p:nvSpPr>
          <p:cNvPr id="34" name="Freccia in giù 33"/>
          <p:cNvSpPr/>
          <p:nvPr/>
        </p:nvSpPr>
        <p:spPr>
          <a:xfrm>
            <a:off x="4260781" y="2050594"/>
            <a:ext cx="381000" cy="567834"/>
          </a:xfrm>
          <a:prstGeom prst="downArrow">
            <a:avLst>
              <a:gd name="adj1" fmla="val 27500"/>
              <a:gd name="adj2" fmla="val 725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pic>
        <p:nvPicPr>
          <p:cNvPr id="1030" name="Picture 6" descr="C:\Users\daniele\Desktop\progetto DARE\heil_democra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640" y="3404091"/>
            <a:ext cx="1900745" cy="29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niele\Desktop\progetto DARE\ASSEMB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836" y="504197"/>
            <a:ext cx="2508730" cy="21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20207" y="828503"/>
            <a:ext cx="7520940" cy="3579849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1026" name="Picture 2" descr="C:\Users\daniele\Desktop\progetto DARE\d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995" y="3637368"/>
            <a:ext cx="5193572" cy="28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aniele\Desktop\progetto DARE\m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61" y="425595"/>
            <a:ext cx="2181504" cy="2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0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468" y="1600200"/>
            <a:ext cx="7664532" cy="936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it-IT" sz="6000" b="1" spc="-5" dirty="0" smtClean="0">
                <a:solidFill>
                  <a:schemeClr val="accent3"/>
                </a:solidFill>
                <a:latin typeface="Constantia" panose="02030602050306030303" pitchFamily="18" charset="0"/>
              </a:rPr>
              <a:t>      </a:t>
            </a:r>
            <a:r>
              <a:rPr lang="it-IT" sz="6000" b="1" spc="-5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similarities:</a:t>
            </a:r>
            <a:endParaRPr sz="6000" b="1" spc="-5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533400" y="4122222"/>
            <a:ext cx="2362200" cy="16002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The idea that politics is a common thing, for everyone</a:t>
            </a:r>
            <a:endParaRPr lang="it-IT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6096000" y="3886200"/>
            <a:ext cx="2590800" cy="183622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The freedom of </a:t>
            </a:r>
            <a:r>
              <a:rPr lang="it-IT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speech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in society, in fact the Isegoria was the base of the society</a:t>
            </a:r>
            <a:endParaRPr lang="it-IT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Freccia a destra 6"/>
          <p:cNvSpPr/>
          <p:nvPr/>
        </p:nvSpPr>
        <p:spPr>
          <a:xfrm rot="8175786">
            <a:off x="2073126" y="3365025"/>
            <a:ext cx="2316805" cy="126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2167546">
            <a:off x="4649243" y="3260375"/>
            <a:ext cx="2341554" cy="120956"/>
          </a:xfrm>
          <a:prstGeom prst="rightArrow">
            <a:avLst>
              <a:gd name="adj1" fmla="val 50000"/>
              <a:gd name="adj2" fmla="val 105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91821" y="934165"/>
            <a:ext cx="7179732" cy="4831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 descr="C:\Users\daniele\Desktop\colos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49999"/>
            <a:ext cx="2702489" cy="1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iele\Desktop\lond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04" y="977779"/>
            <a:ext cx="2737016" cy="15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891821" y="5617774"/>
            <a:ext cx="7382935" cy="537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78769" y="611316"/>
            <a:ext cx="749334" cy="749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70628" y="664915"/>
            <a:ext cx="736537" cy="736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752600" y="2503732"/>
            <a:ext cx="5248910" cy="1318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5080" lvl="1" indent="3810" algn="ctr">
              <a:lnSpc>
                <a:spcPts val="4900"/>
              </a:lnSpc>
              <a:spcBef>
                <a:spcPts val="480"/>
              </a:spcBef>
              <a:tabLst>
                <a:tab pos="1939289" algn="l"/>
                <a:tab pos="2503805" algn="l"/>
                <a:tab pos="3430270" algn="l"/>
              </a:tabLst>
            </a:pPr>
            <a:r>
              <a:rPr lang="it-IT" sz="4400" b="1" spc="-5" dirty="0" err="1" smtClean="0">
                <a:latin typeface="Onyx" panose="04050602080702020203" pitchFamily="82" charset="0"/>
                <a:cs typeface="Times New Roman"/>
              </a:rPr>
              <a:t>Origin</a:t>
            </a:r>
            <a:r>
              <a:rPr lang="it-IT" sz="4400" b="1" spc="-5" dirty="0" smtClean="0">
                <a:latin typeface="Onyx" panose="04050602080702020203" pitchFamily="82" charset="0"/>
                <a:cs typeface="Times New Roman"/>
              </a:rPr>
              <a:t> of democracy in Great Britain, Italy, France and Spain</a:t>
            </a:r>
            <a:r>
              <a:rPr lang="it-IT" sz="4800" b="1" spc="-5" dirty="0" smtClean="0">
                <a:latin typeface="Onyx" panose="04050602080702020203" pitchFamily="82" charset="0"/>
                <a:cs typeface="Times New Roman"/>
              </a:rPr>
              <a:t>.</a:t>
            </a:r>
            <a:endParaRPr sz="4800" dirty="0">
              <a:latin typeface="Onyx" panose="04050602080702020203" pitchFamily="82" charset="0"/>
              <a:cs typeface="Times New Roman"/>
            </a:endParaRPr>
          </a:p>
        </p:txBody>
      </p:sp>
      <p:pic>
        <p:nvPicPr>
          <p:cNvPr id="1029" name="Picture 5" descr="C:\Users\daniele\Desktop\madri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861435"/>
            <a:ext cx="2734820" cy="16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iele\Desktop\parig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04" y="3827980"/>
            <a:ext cx="2748890" cy="17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1295400" y="1028700"/>
            <a:ext cx="6267054" cy="3886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it-IT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1215 : Magna </a:t>
            </a:r>
            <a:r>
              <a:rPr lang="it-IT" sz="18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Charta                   </a:t>
            </a:r>
          </a:p>
          <a:p>
            <a:r>
              <a:rPr lang="it-IT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1707 :  Great Britain</a:t>
            </a:r>
            <a:endParaRPr lang="it-IT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1800: Union with Ireland</a:t>
            </a:r>
          </a:p>
          <a:p>
            <a:r>
              <a:rPr lang="it-IT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1918: Representation of people act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05838" y="123952"/>
            <a:ext cx="6427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G</a:t>
            </a:r>
            <a:r>
              <a:rPr lang="it-IT" sz="6000" dirty="0" smtClean="0">
                <a:solidFill>
                  <a:srgbClr val="00008E"/>
                </a:solidFill>
                <a:latin typeface="Georgia" panose="02040502050405020303" pitchFamily="18" charset="0"/>
              </a:rPr>
              <a:t>R</a:t>
            </a:r>
            <a:r>
              <a:rPr lang="it-IT" sz="6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</a:t>
            </a:r>
            <a:r>
              <a:rPr lang="it-IT" sz="6000" dirty="0" smtClean="0">
                <a:solidFill>
                  <a:srgbClr val="00008E"/>
                </a:solidFill>
                <a:latin typeface="Georgia" panose="02040502050405020303" pitchFamily="18" charset="0"/>
              </a:rPr>
              <a:t>A</a:t>
            </a:r>
            <a:r>
              <a:rPr lang="it-IT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T</a:t>
            </a:r>
            <a:r>
              <a:rPr lang="it-IT" sz="6000" dirty="0" smtClean="0">
                <a:solidFill>
                  <a:srgbClr val="00008E"/>
                </a:solidFill>
                <a:latin typeface="Georgia" panose="02040502050405020303" pitchFamily="18" charset="0"/>
              </a:rPr>
              <a:t> B</a:t>
            </a:r>
            <a:r>
              <a:rPr lang="it-IT" sz="6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</a:t>
            </a:r>
            <a:r>
              <a:rPr lang="it-IT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it-IT" sz="6000" dirty="0" smtClean="0">
                <a:solidFill>
                  <a:srgbClr val="00008E"/>
                </a:solidFill>
                <a:latin typeface="Georgia" panose="02040502050405020303" pitchFamily="18" charset="0"/>
              </a:rPr>
              <a:t>T</a:t>
            </a:r>
            <a:r>
              <a:rPr lang="it-IT" sz="6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r>
              <a:rPr lang="it-IT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it-IT" sz="6000" dirty="0" smtClean="0">
                <a:solidFill>
                  <a:srgbClr val="00008E"/>
                </a:solidFill>
                <a:latin typeface="Georgia" panose="02040502050405020303" pitchFamily="18" charset="0"/>
              </a:rPr>
              <a:t>N</a:t>
            </a:r>
            <a:endParaRPr lang="it-IT" sz="6000" dirty="0">
              <a:solidFill>
                <a:srgbClr val="00008E"/>
              </a:solidFill>
              <a:latin typeface="Georgia" panose="02040502050405020303" pitchFamily="18" charset="0"/>
            </a:endParaRPr>
          </a:p>
        </p:txBody>
      </p:sp>
      <p:sp>
        <p:nvSpPr>
          <p:cNvPr id="2" name="Freccia a destra 1"/>
          <p:cNvSpPr/>
          <p:nvPr/>
        </p:nvSpPr>
        <p:spPr>
          <a:xfrm rot="703571">
            <a:off x="3358601" y="1315116"/>
            <a:ext cx="1751402" cy="236930"/>
          </a:xfrm>
          <a:prstGeom prst="rightArrow">
            <a:avLst>
              <a:gd name="adj1" fmla="val 0"/>
              <a:gd name="adj2" fmla="val 34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5093524" y="1251460"/>
            <a:ext cx="1840675" cy="10345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onstantia" panose="02030602050306030303" pitchFamily="18" charset="0"/>
              </a:rPr>
              <a:t>First </a:t>
            </a:r>
            <a:r>
              <a:rPr lang="en-GB" sz="1600" dirty="0" smtClean="0">
                <a:latin typeface="Constantia" panose="02030602050306030303" pitchFamily="18" charset="0"/>
              </a:rPr>
              <a:t>example</a:t>
            </a:r>
            <a:r>
              <a:rPr lang="it-IT" sz="1600" dirty="0" smtClean="0">
                <a:latin typeface="Constantia" panose="02030602050306030303" pitchFamily="18" charset="0"/>
              </a:rPr>
              <a:t> of State Paliament</a:t>
            </a:r>
            <a:endParaRPr lang="it-IT" sz="1600" dirty="0">
              <a:latin typeface="Constantia" panose="02030602050306030303" pitchFamily="18" charset="0"/>
            </a:endParaRPr>
          </a:p>
        </p:txBody>
      </p:sp>
      <p:cxnSp>
        <p:nvCxnSpPr>
          <p:cNvPr id="7" name="Connettore 7 6"/>
          <p:cNvCxnSpPr/>
          <p:nvPr/>
        </p:nvCxnSpPr>
        <p:spPr>
          <a:xfrm>
            <a:off x="3352800" y="1586920"/>
            <a:ext cx="2298865" cy="1295400"/>
          </a:xfrm>
          <a:prstGeom prst="curvedConnector3">
            <a:avLst>
              <a:gd name="adj1" fmla="val 546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arrotondato 7"/>
          <p:cNvSpPr/>
          <p:nvPr/>
        </p:nvSpPr>
        <p:spPr>
          <a:xfrm>
            <a:off x="5715000" y="2514600"/>
            <a:ext cx="1688275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onstantia" panose="02030602050306030303" pitchFamily="18" charset="0"/>
              </a:rPr>
              <a:t>Union between Wales, Scotland and England</a:t>
            </a:r>
            <a:endParaRPr lang="it-IT" sz="1600" dirty="0">
              <a:latin typeface="Constantia" panose="02030602050306030303" pitchFamily="18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4876800" y="3657600"/>
            <a:ext cx="2133600" cy="12192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onstantia" panose="02030602050306030303" pitchFamily="18" charset="0"/>
              </a:rPr>
              <a:t>Recognition of women’s vote. It’s the first time that women </a:t>
            </a:r>
            <a:r>
              <a:rPr lang="it-IT" sz="1600" dirty="0" err="1" smtClean="0">
                <a:latin typeface="Constantia" panose="02030602050306030303" pitchFamily="18" charset="0"/>
              </a:rPr>
              <a:t>have</a:t>
            </a:r>
            <a:r>
              <a:rPr lang="it-IT" sz="1600" dirty="0" smtClean="0">
                <a:latin typeface="Constantia" panose="02030602050306030303" pitchFamily="18" charset="0"/>
              </a:rPr>
              <a:t> </a:t>
            </a:r>
            <a:r>
              <a:rPr lang="it-IT" sz="1600" dirty="0" err="1" smtClean="0">
                <a:latin typeface="Constantia" panose="02030602050306030303" pitchFamily="18" charset="0"/>
              </a:rPr>
              <a:t>voted</a:t>
            </a:r>
            <a:r>
              <a:rPr lang="it-IT" sz="1600" dirty="0" smtClean="0">
                <a:latin typeface="Constantia" panose="02030602050306030303" pitchFamily="18" charset="0"/>
              </a:rPr>
              <a:t> in </a:t>
            </a:r>
            <a:r>
              <a:rPr lang="it-IT" sz="1600" dirty="0" smtClean="0">
                <a:latin typeface="Constantia" panose="02030602050306030303" pitchFamily="18" charset="0"/>
              </a:rPr>
              <a:t>this count</a:t>
            </a:r>
            <a:r>
              <a:rPr lang="it-IT" dirty="0" smtClean="0">
                <a:latin typeface="Constantia" panose="02030602050306030303" pitchFamily="18" charset="0"/>
              </a:rPr>
              <a:t>ry</a:t>
            </a:r>
            <a:endParaRPr lang="it-IT" dirty="0"/>
          </a:p>
        </p:txBody>
      </p:sp>
      <p:cxnSp>
        <p:nvCxnSpPr>
          <p:cNvPr id="19" name="Connettore 2 18"/>
          <p:cNvCxnSpPr>
            <a:endCxn id="17" idx="1"/>
          </p:cNvCxnSpPr>
          <p:nvPr/>
        </p:nvCxnSpPr>
        <p:spPr>
          <a:xfrm>
            <a:off x="4419600" y="2362200"/>
            <a:ext cx="457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aniele\Desktop\great brit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98" y="3314700"/>
            <a:ext cx="423318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382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1371600" y="1658898"/>
            <a:ext cx="6477000" cy="3505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Referendum of  </a:t>
            </a:r>
            <a:r>
              <a:rPr lang="it-IT" sz="20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2</a:t>
            </a:r>
            <a:r>
              <a:rPr lang="it-IT" i="1" baseline="30000" dirty="0" smtClean="0">
                <a:latin typeface="Constantia" panose="02030602050306030303" pitchFamily="18" charset="0"/>
                <a:cs typeface="Arial" panose="020B0604020202020204" pitchFamily="34" charset="0"/>
              </a:rPr>
              <a:t>th</a:t>
            </a:r>
            <a:r>
              <a:rPr lang="it-IT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and 3</a:t>
            </a:r>
            <a:r>
              <a:rPr lang="it-IT" i="1" baseline="30000" dirty="0" smtClean="0">
                <a:latin typeface="Constantia" panose="02030602050306030303" pitchFamily="18" charset="0"/>
                <a:cs typeface="Arial" panose="020B0604020202020204" pitchFamily="34" charset="0"/>
              </a:rPr>
              <a:t>th</a:t>
            </a:r>
            <a:r>
              <a:rPr lang="it-IT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June 1946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8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1</a:t>
            </a:r>
            <a:r>
              <a:rPr lang="it-IT" i="1" baseline="30000" dirty="0" smtClean="0">
                <a:latin typeface="Constantia" panose="02030602050306030303" pitchFamily="18" charset="0"/>
                <a:cs typeface="Arial" panose="020B0604020202020204" pitchFamily="34" charset="0"/>
              </a:rPr>
              <a:t>th</a:t>
            </a:r>
            <a:r>
              <a:rPr lang="it-IT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i="1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January</a:t>
            </a:r>
            <a:r>
              <a:rPr lang="it-IT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1948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2824" y="455888"/>
            <a:ext cx="351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008000"/>
                </a:solidFill>
                <a:latin typeface="Georgia" panose="02040502050405020303" pitchFamily="18" charset="0"/>
              </a:rPr>
              <a:t>IT</a:t>
            </a:r>
            <a:r>
              <a:rPr lang="it-IT" sz="6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r>
              <a:rPr lang="it-IT" sz="6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LY</a:t>
            </a:r>
            <a:endParaRPr lang="it-IT" sz="6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351812" y="2046946"/>
            <a:ext cx="2191987" cy="12296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onstantia" panose="02030602050306030303" pitchFamily="18" charset="0"/>
              </a:rPr>
              <a:t>It’s the first time that women vote too</a:t>
            </a:r>
            <a:endParaRPr lang="it-IT" dirty="0">
              <a:latin typeface="Constantia" panose="02030602050306030303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5061362" y="2046946"/>
            <a:ext cx="290451" cy="35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arrotondato 6"/>
          <p:cNvSpPr/>
          <p:nvPr/>
        </p:nvSpPr>
        <p:spPr>
          <a:xfrm>
            <a:off x="4495800" y="3581400"/>
            <a:ext cx="2324100" cy="1395351"/>
          </a:xfrm>
          <a:prstGeom prst="roundRect">
            <a:avLst>
              <a:gd name="adj" fmla="val 1978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onstantia" panose="02030602050306030303" pitchFamily="18" charset="0"/>
              </a:rPr>
              <a:t>The new Italian constitution becomes effective</a:t>
            </a:r>
            <a:endParaRPr lang="it-IT" sz="2000" dirty="0">
              <a:latin typeface="Constantia" panose="02030602050306030303" pitchFamily="18" charset="0"/>
            </a:endParaRPr>
          </a:p>
        </p:txBody>
      </p:sp>
      <p:cxnSp>
        <p:nvCxnSpPr>
          <p:cNvPr id="9" name="Connettore 7 8"/>
          <p:cNvCxnSpPr/>
          <p:nvPr/>
        </p:nvCxnSpPr>
        <p:spPr>
          <a:xfrm>
            <a:off x="3302824" y="2223623"/>
            <a:ext cx="2048987" cy="135777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daniele\Desktop\ita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754" y="3309321"/>
            <a:ext cx="3226563" cy="26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45823" y="5164098"/>
            <a:ext cx="400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onstantia" panose="02030602050306030303" pitchFamily="18" charset="0"/>
                <a:cs typeface="Arial" panose="020B0604020202020204" pitchFamily="34" charset="0"/>
              </a:rPr>
              <a:t>Photo of the front-page</a:t>
            </a:r>
          </a:p>
          <a:p>
            <a:r>
              <a:rPr lang="it-IT">
                <a:latin typeface="Constantia" panose="02030602050306030303" pitchFamily="18" charset="0"/>
                <a:cs typeface="Arial" panose="020B0604020202020204" pitchFamily="34" charset="0"/>
              </a:rPr>
              <a:t>of an italian famous journal,</a:t>
            </a:r>
          </a:p>
          <a:p>
            <a:r>
              <a:rPr lang="it-IT">
                <a:latin typeface="Constantia" panose="02030602050306030303" pitchFamily="18" charset="0"/>
                <a:cs typeface="Arial" panose="020B0604020202020204" pitchFamily="34" charset="0"/>
              </a:rPr>
              <a:t>the day that Republic began:</a:t>
            </a:r>
            <a:endParaRPr lang="it-IT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4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1143000" y="1752600"/>
            <a:ext cx="6705600" cy="3276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1800" dirty="0" smtClean="0">
                <a:latin typeface="Constantia" panose="02030602050306030303" pitchFamily="18" charset="0"/>
              </a:rPr>
              <a:t>Middle  Ages : Monarchy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dirty="0" smtClean="0">
                <a:latin typeface="Constantia" panose="02030602050306030303" pitchFamily="18" charset="0"/>
              </a:rPr>
              <a:t>September 1792 : it’s declared the Republic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Constantia" panose="0203060205030603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 smtClean="0">
              <a:latin typeface="Constantia" panose="0203060205030603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Constantia" panose="0203060205030603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 smtClean="0">
              <a:latin typeface="Constantia" panose="0203060205030603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Constantia" panose="02030602050306030303" pitchFamily="18" charset="0"/>
            </a:endParaRPr>
          </a:p>
          <a:p>
            <a:pPr marL="0" indent="0"/>
            <a:r>
              <a:rPr lang="it-IT" sz="1800" dirty="0" smtClean="0">
                <a:latin typeface="Constantia" panose="02030602050306030303" pitchFamily="18" charset="0"/>
              </a:rPr>
              <a:t>Slogan of the French </a:t>
            </a:r>
            <a:r>
              <a:rPr lang="it-IT" sz="1800" dirty="0" err="1" smtClean="0">
                <a:latin typeface="Constantia" panose="02030602050306030303" pitchFamily="18" charset="0"/>
              </a:rPr>
              <a:t>Revolution</a:t>
            </a:r>
            <a:r>
              <a:rPr lang="it-IT" sz="1800" dirty="0" smtClean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27885" y="636070"/>
            <a:ext cx="3315851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FR</a:t>
            </a:r>
            <a:r>
              <a:rPr lang="it-IT" sz="6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AN</a:t>
            </a:r>
            <a:r>
              <a:rPr lang="it-IT" sz="6000" dirty="0" smtClean="0">
                <a:solidFill>
                  <a:srgbClr val="990000"/>
                </a:solidFill>
                <a:latin typeface="Georgia" panose="02040502050405020303" pitchFamily="18" charset="0"/>
              </a:rPr>
              <a:t>CE</a:t>
            </a:r>
            <a:endParaRPr lang="it-IT" sz="6000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1431012" y="2762745"/>
            <a:ext cx="2025239" cy="12563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onstantia" panose="02030602050306030303" pitchFamily="18" charset="0"/>
              </a:rPr>
              <a:t>Since </a:t>
            </a:r>
            <a:r>
              <a:rPr lang="it-IT" sz="1600" dirty="0" err="1" smtClean="0">
                <a:latin typeface="Constantia" panose="02030602050306030303" pitchFamily="18" charset="0"/>
              </a:rPr>
              <a:t>then</a:t>
            </a:r>
            <a:r>
              <a:rPr lang="it-IT" sz="1600" dirty="0">
                <a:latin typeface="Constantia" panose="02030602050306030303" pitchFamily="18" charset="0"/>
              </a:rPr>
              <a:t> </a:t>
            </a:r>
            <a:r>
              <a:rPr lang="it-IT" sz="1600" dirty="0" smtClean="0">
                <a:latin typeface="Constantia" panose="02030602050306030303" pitchFamily="18" charset="0"/>
              </a:rPr>
              <a:t>there have been 5 Republics</a:t>
            </a:r>
            <a:endParaRPr lang="it-IT" sz="1600" dirty="0">
              <a:latin typeface="Constantia" panose="02030602050306030303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3246263" y="2368385"/>
            <a:ext cx="2079097" cy="653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daniele\Desktop\franc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570119"/>
            <a:ext cx="2442939" cy="24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15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914400" y="1252417"/>
            <a:ext cx="6934200" cy="387042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onstantia" panose="02030602050306030303" pitchFamily="18" charset="0"/>
              </a:rPr>
              <a:t>20th </a:t>
            </a:r>
            <a:r>
              <a:rPr lang="it-IT" sz="2000" dirty="0" err="1" smtClean="0">
                <a:latin typeface="Constantia" panose="02030602050306030303" pitchFamily="18" charset="0"/>
              </a:rPr>
              <a:t>November</a:t>
            </a:r>
            <a:r>
              <a:rPr lang="it-IT" sz="2000" dirty="0" smtClean="0">
                <a:latin typeface="Constantia" panose="02030602050306030303" pitchFamily="18" charset="0"/>
              </a:rPr>
              <a:t> 1975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onstantia" panose="02030602050306030303" pitchFamily="18" charset="0"/>
              </a:rPr>
              <a:t>Spanish </a:t>
            </a:r>
            <a:r>
              <a:rPr lang="it-IT" sz="2000" dirty="0" err="1" smtClean="0">
                <a:latin typeface="Constantia" panose="02030602050306030303" pitchFamily="18" charset="0"/>
              </a:rPr>
              <a:t>Transition</a:t>
            </a:r>
            <a:r>
              <a:rPr lang="it-IT" sz="2000" dirty="0" smtClean="0">
                <a:latin typeface="Constantia" panose="02030602050306030303" pitchFamily="18" charset="0"/>
              </a:rPr>
              <a:t>:</a:t>
            </a:r>
          </a:p>
          <a:p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11569" y="238389"/>
            <a:ext cx="384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S</a:t>
            </a:r>
            <a:r>
              <a:rPr lang="it-IT" sz="60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P</a:t>
            </a:r>
            <a:r>
              <a:rPr lang="it-IT" sz="6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it-IT" sz="60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I</a:t>
            </a:r>
            <a:r>
              <a:rPr lang="it-IT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N</a:t>
            </a:r>
            <a:r>
              <a:rPr lang="it-IT" sz="4400" dirty="0" smtClean="0">
                <a:solidFill>
                  <a:srgbClr val="FF6600"/>
                </a:solidFill>
                <a:latin typeface="Georgia" panose="02040502050405020303" pitchFamily="18" charset="0"/>
              </a:rPr>
              <a:t> </a:t>
            </a:r>
            <a:endParaRPr lang="it-IT" sz="4400" dirty="0">
              <a:solidFill>
                <a:srgbClr val="FF66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932403" y="1252417"/>
            <a:ext cx="2350324" cy="14967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onstantia" panose="02030602050306030303" pitchFamily="18" charset="0"/>
              </a:rPr>
              <a:t>The dictator Francisco Franco died and the king Juan Carlos was crowned</a:t>
            </a:r>
            <a:endParaRPr lang="it-IT" sz="1600" dirty="0">
              <a:latin typeface="Constantia" panose="02030602050306030303" pitchFamily="18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268190" y="2886195"/>
            <a:ext cx="220980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latin typeface="Constantia" panose="02030602050306030303" pitchFamily="18" charset="0"/>
              </a:rPr>
              <a:t>Period that will bring to a democratic govern although there is Monarchy</a:t>
            </a:r>
            <a:endParaRPr lang="it-IT" sz="1600" dirty="0">
              <a:latin typeface="Constantia" panose="02030602050306030303" pitchFamily="18" charset="0"/>
            </a:endParaRPr>
          </a:p>
        </p:txBody>
      </p:sp>
      <p:cxnSp>
        <p:nvCxnSpPr>
          <p:cNvPr id="10" name="Connettore 7 9"/>
          <p:cNvCxnSpPr/>
          <p:nvPr/>
        </p:nvCxnSpPr>
        <p:spPr>
          <a:xfrm>
            <a:off x="3657600" y="1828800"/>
            <a:ext cx="1610590" cy="1371600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daniele\Desktop\sp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37170"/>
            <a:ext cx="2734652" cy="19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/>
          <p:cNvCxnSpPr/>
          <p:nvPr/>
        </p:nvCxnSpPr>
        <p:spPr>
          <a:xfrm>
            <a:off x="3733800" y="1524000"/>
            <a:ext cx="1203366" cy="304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300290" y="5122844"/>
            <a:ext cx="1964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it-IT" sz="15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      Photo  </a:t>
            </a:r>
            <a:r>
              <a:rPr lang="it-IT" sz="1500" b="1" dirty="0">
                <a:solidFill>
                  <a:schemeClr val="bg1"/>
                </a:solidFill>
                <a:latin typeface="Constantia" panose="02030602050306030303" pitchFamily="18" charset="0"/>
              </a:rPr>
              <a:t>of  a march </a:t>
            </a:r>
            <a:r>
              <a:rPr lang="it-IT" sz="15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towards</a:t>
            </a:r>
            <a:r>
              <a:rPr lang="it-IT" sz="15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it-IT" sz="15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Democracy</a:t>
            </a:r>
            <a:r>
              <a:rPr lang="it-IT" sz="15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it-IT" sz="1500" b="1" dirty="0">
                <a:solidFill>
                  <a:schemeClr val="bg1"/>
                </a:solidFill>
                <a:latin typeface="Constantia" panose="02030602050306030303" pitchFamily="18" charset="0"/>
              </a:rPr>
              <a:t>in </a:t>
            </a:r>
            <a:r>
              <a:rPr lang="it-IT" sz="15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Spain</a:t>
            </a:r>
            <a:endParaRPr lang="it-IT" sz="15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2" descr="C:\Users\daniele\Desktop\progetto DARE\JUAN CARL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9156"/>
            <a:ext cx="1905000" cy="31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1147762" y="58547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King Juan Carlos in </a:t>
            </a:r>
            <a:r>
              <a:rPr lang="it-IT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his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first </a:t>
            </a:r>
            <a:r>
              <a:rPr lang="it-IT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speech</a:t>
            </a:r>
            <a:endParaRPr lang="it-IT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13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3050526" y="4049659"/>
            <a:ext cx="5300922" cy="1438275"/>
          </a:xfrm>
        </p:spPr>
        <p:txBody>
          <a:bodyPr>
            <a:normAutofit fontScale="47500" lnSpcReduction="20000"/>
          </a:bodyPr>
          <a:lstStyle/>
          <a:p>
            <a:endParaRPr lang="it-IT" dirty="0"/>
          </a:p>
          <a:p>
            <a:r>
              <a:rPr lang="en-US" sz="4200" i="1" dirty="0" smtClean="0">
                <a:latin typeface="Palatino Linotype" panose="02040502050505030304" pitchFamily="18" charset="0"/>
              </a:rPr>
              <a:t>“Let </a:t>
            </a:r>
            <a:r>
              <a:rPr lang="en-US" sz="4200" i="1" dirty="0" smtClean="0">
                <a:latin typeface="Palatino Linotype" panose="02040502050505030304" pitchFamily="18" charset="0"/>
              </a:rPr>
              <a:t>us not seek to satisfy our thirst for freedom by drinking from the cup of bitterness and hatred. </a:t>
            </a:r>
            <a:r>
              <a:rPr lang="en-US" sz="4200" i="1" dirty="0" smtClean="0">
                <a:latin typeface="Palatino Linotype" panose="02040502050505030304" pitchFamily="18" charset="0"/>
              </a:rPr>
              <a:t>“</a:t>
            </a:r>
            <a:endParaRPr lang="en-US" sz="4200" i="1" dirty="0" smtClean="0">
              <a:latin typeface="Palatino Linotype" panose="02040502050505030304" pitchFamily="18" charset="0"/>
            </a:endParaRPr>
          </a:p>
          <a:p>
            <a:r>
              <a:rPr lang="en-US" sz="3400" dirty="0" smtClean="0">
                <a:latin typeface="Palatino Linotype" panose="02040502050505030304" pitchFamily="18" charset="0"/>
              </a:rPr>
              <a:t>― </a:t>
            </a:r>
            <a:r>
              <a:rPr lang="en-US" sz="3400" dirty="0">
                <a:latin typeface="Palatino Linotype" panose="02040502050505030304" pitchFamily="18" charset="0"/>
              </a:rPr>
              <a:t>Martin Luther King Jr</a:t>
            </a:r>
            <a:r>
              <a:rPr lang="en-US" sz="3400" b="0" dirty="0">
                <a:latin typeface="Palatino Linotype" panose="02040502050505030304" pitchFamily="18" charset="0"/>
              </a:rPr>
              <a:t>.</a:t>
            </a:r>
            <a:endParaRPr lang="it-IT" sz="3400" b="0" dirty="0">
              <a:latin typeface="Palatino Linotype" panose="020405020505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95600" y="685800"/>
            <a:ext cx="2997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Quotes</a:t>
            </a:r>
            <a:endParaRPr lang="it-IT" sz="50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AutoShape 5" descr="Risultati immagini per martin luther king j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123" y="3135259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4036779" y="2577270"/>
            <a:ext cx="1664208" cy="484632"/>
          </a:xfrm>
          <a:prstGeom prst="rightArrow">
            <a:avLst>
              <a:gd name="adj1" fmla="val 30397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10800000">
            <a:off x="3172010" y="3534338"/>
            <a:ext cx="1676400" cy="484632"/>
          </a:xfrm>
          <a:prstGeom prst="rightArrow">
            <a:avLst>
              <a:gd name="adj1" fmla="val 35298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16687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524000" y="189625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i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“Democracy</a:t>
            </a:r>
            <a:r>
              <a:rPr lang="it-IT" sz="2000" b="1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is the government of the people, by the people, for the people</a:t>
            </a:r>
            <a:r>
              <a:rPr lang="it-IT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.”            </a:t>
            </a:r>
            <a:r>
              <a:rPr lang="it-IT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-Abraham Lincoln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00800" y="5791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err="1" smtClean="0">
                <a:latin typeface="Constantia" panose="02030602050306030303" pitchFamily="18" charset="0"/>
              </a:rPr>
              <a:t>Thank</a:t>
            </a:r>
            <a:r>
              <a:rPr lang="it-IT" sz="2400" u="sng" dirty="0" smtClean="0">
                <a:latin typeface="Constantia" panose="02030602050306030303" pitchFamily="18" charset="0"/>
              </a:rPr>
              <a:t> </a:t>
            </a:r>
            <a:r>
              <a:rPr lang="it-IT" sz="2400" u="sng" dirty="0" err="1" smtClean="0">
                <a:latin typeface="Constantia" panose="02030602050306030303" pitchFamily="18" charset="0"/>
              </a:rPr>
              <a:t>you</a:t>
            </a:r>
            <a:r>
              <a:rPr lang="it-IT" sz="2400" u="sng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it-IT" sz="2400" u="sng" dirty="0" smtClean="0">
                <a:latin typeface="Constantia" panose="02030602050306030303" pitchFamily="18" charset="0"/>
              </a:rPr>
              <a:t>-Martina Gangi</a:t>
            </a:r>
            <a:endParaRPr lang="it-IT" sz="2400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06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650" y="6069329"/>
            <a:ext cx="7920991" cy="537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29919" y="524509"/>
            <a:ext cx="7899400" cy="591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0"/>
                </a:moveTo>
                <a:lnTo>
                  <a:pt x="7696200" y="0"/>
                </a:lnTo>
                <a:lnTo>
                  <a:pt x="76962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3030" y="525272"/>
            <a:ext cx="7899400" cy="591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52989" y="182338"/>
            <a:ext cx="749334" cy="749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030274" y="213357"/>
            <a:ext cx="736537" cy="736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937000" y="3937000"/>
            <a:ext cx="4381500" cy="2082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0600" y="965548"/>
            <a:ext cx="6423025" cy="17748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40"/>
              </a:spcBef>
            </a:pPr>
            <a:r>
              <a:rPr lang="it-IT" sz="2000" i="0" u="sng" cap="none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/>
              </a:rPr>
              <a:t>DEMOCRACY: </a:t>
            </a:r>
            <a:r>
              <a:rPr lang="it-IT" sz="2000" i="0" cap="none" dirty="0" err="1" smtClean="0">
                <a:solidFill>
                  <a:schemeClr val="tx1"/>
                </a:solidFill>
                <a:latin typeface="Constantia" panose="02030602050306030303" pitchFamily="18" charset="0"/>
                <a:cs typeface="Times New Roman"/>
              </a:rPr>
              <a:t>is</a:t>
            </a:r>
            <a:r>
              <a:rPr lang="it-IT" sz="2000" i="0" cap="none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sz="2000" i="0" cap="none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a </a:t>
            </a:r>
            <a:r>
              <a:rPr sz="2000" i="0" cap="none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word 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that comes from </a:t>
            </a:r>
            <a:r>
              <a:rPr lang="it-IT"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the </a:t>
            </a:r>
            <a:r>
              <a:rPr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Ancient 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Greek </a:t>
            </a:r>
            <a:r>
              <a:rPr lang="it-IT"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word </a:t>
            </a:r>
            <a:r>
              <a:rPr lang="it-IT" sz="2000" cap="none" spc="-5" dirty="0" err="1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Dèmos</a:t>
            </a:r>
            <a:r>
              <a:rPr lang="it-IT"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w</a:t>
            </a:r>
            <a:r>
              <a:rPr lang="it-IT"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h</a:t>
            </a:r>
            <a:r>
              <a:rPr sz="2000" i="0" cap="none" spc="-5" dirty="0" err="1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ich</a:t>
            </a:r>
            <a:r>
              <a:rPr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means </a:t>
            </a:r>
            <a:r>
              <a:rPr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people 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and </a:t>
            </a:r>
            <a:r>
              <a:rPr sz="2000" cap="none" spc="-5" dirty="0" err="1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Kratos</a:t>
            </a:r>
            <a:r>
              <a:rPr lang="it-IT"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 that </a:t>
            </a:r>
            <a:r>
              <a:rPr lang="it-IT" sz="2000" i="0" cap="none" spc="-5" dirty="0" err="1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means</a:t>
            </a:r>
            <a:r>
              <a:rPr lang="it-IT"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power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; </a:t>
            </a:r>
            <a:r>
              <a:rPr sz="2000" i="0" cap="none" spc="-5" dirty="0" err="1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i</a:t>
            </a:r>
            <a:r>
              <a:rPr lang="it-IT"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t’</a:t>
            </a:r>
            <a:r>
              <a:rPr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s </a:t>
            </a:r>
            <a:r>
              <a:rPr sz="2000" i="0" cap="none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a 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system </a:t>
            </a:r>
            <a:r>
              <a:rPr sz="2000" i="0" cap="none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of 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government in which the  citizens exercise power </a:t>
            </a:r>
            <a:r>
              <a:rPr lang="it-IT"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and/</a:t>
            </a:r>
            <a:r>
              <a:rPr sz="2000" i="0" cap="none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or </a:t>
            </a:r>
            <a:r>
              <a:rPr sz="2000" i="0" cap="none" spc="-5" dirty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elect representatives from  among </a:t>
            </a:r>
            <a:r>
              <a:rPr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themselves</a:t>
            </a:r>
            <a:r>
              <a:rPr lang="it-IT" sz="2000" i="0" cap="none" spc="-5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/>
              </a:rPr>
              <a:t>.</a:t>
            </a:r>
            <a:endParaRPr sz="2000" u="sng" cap="none" dirty="0">
              <a:latin typeface="Constantia" panose="02030602050306030303" pitchFamily="18" charset="0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5500" y="3073400"/>
            <a:ext cx="3581400" cy="222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650" y="6069329"/>
            <a:ext cx="7920991" cy="537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29919" y="524509"/>
            <a:ext cx="7899400" cy="591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0"/>
                </a:moveTo>
                <a:lnTo>
                  <a:pt x="7696200" y="0"/>
                </a:lnTo>
                <a:lnTo>
                  <a:pt x="76962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29919" y="525272"/>
            <a:ext cx="7899400" cy="591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52989" y="182338"/>
            <a:ext cx="749334" cy="749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030274" y="213357"/>
            <a:ext cx="736537" cy="736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219200" y="749300"/>
            <a:ext cx="6811074" cy="258237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8400"/>
              </a:lnSpc>
              <a:spcBef>
                <a:spcPts val="405"/>
              </a:spcBef>
              <a:tabLst>
                <a:tab pos="2657475" algn="l"/>
                <a:tab pos="5441950" algn="l"/>
              </a:tabLst>
            </a:pP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Democracy</a:t>
            </a:r>
            <a:r>
              <a:rPr sz="2200" spc="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developed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around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the</a:t>
            </a:r>
            <a:r>
              <a:rPr sz="2200" spc="10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fifth</a:t>
            </a:r>
            <a:r>
              <a:rPr sz="2200" spc="0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century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  <a:cs typeface="Times New Roman"/>
              </a:rPr>
              <a:t>B</a:t>
            </a:r>
            <a:r>
              <a:rPr sz="2200" dirty="0" smtClean="0">
                <a:latin typeface="Constantia" panose="02030602050306030303" pitchFamily="18" charset="0"/>
                <a:cs typeface="Times New Roman"/>
              </a:rPr>
              <a:t>.C</a:t>
            </a:r>
            <a:r>
              <a:rPr sz="2200" dirty="0">
                <a:latin typeface="Constantia" panose="02030602050306030303" pitchFamily="18" charset="0"/>
                <a:cs typeface="Times New Roman"/>
              </a:rPr>
              <a:t>.</a:t>
            </a:r>
            <a:r>
              <a:rPr sz="2200" spc="-95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in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the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city-state </a:t>
            </a:r>
            <a:r>
              <a:rPr sz="2200" dirty="0">
                <a:latin typeface="Constantia" panose="02030602050306030303" pitchFamily="18" charset="0"/>
                <a:cs typeface="Times New Roman"/>
              </a:rPr>
              <a:t>of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Athens in Pericles’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leadership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. D</a:t>
            </a:r>
            <a:r>
              <a:rPr sz="2200" spc="-5" dirty="0" err="1" smtClean="0">
                <a:latin typeface="Constantia" panose="02030602050306030303" pitchFamily="18" charset="0"/>
                <a:cs typeface="Times New Roman"/>
              </a:rPr>
              <a:t>uring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 that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period there was Cleisthenes </a:t>
            </a:r>
            <a:r>
              <a:rPr sz="2200" spc="-5" dirty="0" err="1" smtClean="0">
                <a:latin typeface="Constantia" panose="02030602050306030303" pitchFamily="18" charset="0"/>
                <a:cs typeface="Times New Roman"/>
              </a:rPr>
              <a:t>wh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o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assumed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an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important role thanks to isonomy and</a:t>
            </a:r>
            <a:r>
              <a:rPr sz="2200" spc="10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ostricism.</a:t>
            </a:r>
            <a:endParaRPr sz="2200" dirty="0">
              <a:latin typeface="Constantia" panose="02030602050306030303" pitchFamily="18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1478915" algn="l"/>
              </a:tabLst>
            </a:pPr>
            <a:r>
              <a:rPr sz="2200" spc="-5" dirty="0">
                <a:latin typeface="Constantia" panose="02030602050306030303" pitchFamily="18" charset="0"/>
                <a:cs typeface="Times New Roman"/>
              </a:rPr>
              <a:t>Isonomy	same rights and duties in front </a:t>
            </a:r>
            <a:r>
              <a:rPr sz="2200" dirty="0">
                <a:latin typeface="Constantia" panose="02030602050306030303" pitchFamily="18" charset="0"/>
                <a:cs typeface="Times New Roman"/>
              </a:rPr>
              <a:t>of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the law</a:t>
            </a:r>
            <a:endParaRPr sz="2200" dirty="0">
              <a:latin typeface="Constantia" panose="02030602050306030303" pitchFamily="18" charset="0"/>
              <a:cs typeface="Times New Roman"/>
            </a:endParaRPr>
          </a:p>
          <a:p>
            <a:pPr marL="12700" marR="245110">
              <a:lnSpc>
                <a:spcPts val="2300"/>
              </a:lnSpc>
              <a:spcBef>
                <a:spcPts val="615"/>
              </a:spcBef>
              <a:tabLst>
                <a:tab pos="1447800" algn="l"/>
              </a:tabLst>
            </a:pPr>
            <a:r>
              <a:rPr sz="2200" spc="-5" dirty="0" err="1" smtClean="0">
                <a:latin typeface="Constantia" panose="02030602050306030303" pitchFamily="18" charset="0"/>
                <a:cs typeface="Times New Roman"/>
              </a:rPr>
              <a:t>Ostricism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	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  </a:t>
            </a:r>
            <a:r>
              <a:rPr lang="it-IT" sz="2200" spc="-5" dirty="0" err="1" smtClean="0">
                <a:latin typeface="Constantia" panose="02030602050306030303" pitchFamily="18" charset="0"/>
                <a:cs typeface="Times New Roman"/>
              </a:rPr>
              <a:t>it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was </a:t>
            </a:r>
            <a:r>
              <a:rPr sz="2200" dirty="0">
                <a:latin typeface="Constantia" panose="02030602050306030303" pitchFamily="18" charset="0"/>
                <a:cs typeface="Times New Roman"/>
              </a:rPr>
              <a:t>a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procedure in which </a:t>
            </a:r>
            <a:r>
              <a:rPr sz="2200" dirty="0">
                <a:latin typeface="Constantia" panose="02030602050306030303" pitchFamily="18" charset="0"/>
                <a:cs typeface="Times New Roman"/>
              </a:rPr>
              <a:t>a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citizen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could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have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dirty="0" smtClean="0">
                <a:latin typeface="Constantia" panose="02030602050306030303" pitchFamily="18" charset="0"/>
                <a:cs typeface="Times New Roman"/>
              </a:rPr>
              <a:t>be</a:t>
            </a:r>
            <a:r>
              <a:rPr lang="it-IT" sz="2200" dirty="0" smtClean="0">
                <a:latin typeface="Constantia" panose="02030602050306030303" pitchFamily="18" charset="0"/>
                <a:cs typeface="Times New Roman"/>
              </a:rPr>
              <a:t>en</a:t>
            </a:r>
            <a:r>
              <a:rPr sz="2200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expelled for </a:t>
            </a:r>
            <a:r>
              <a:rPr sz="2200" dirty="0">
                <a:latin typeface="Constantia" panose="02030602050306030303" pitchFamily="18" charset="0"/>
                <a:cs typeface="Times New Roman"/>
              </a:rPr>
              <a:t>10</a:t>
            </a:r>
            <a:r>
              <a:rPr sz="2200" spc="-5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sz="2200" spc="-5" dirty="0" smtClean="0">
                <a:latin typeface="Constantia" panose="02030602050306030303" pitchFamily="18" charset="0"/>
                <a:cs typeface="Times New Roman"/>
              </a:rPr>
              <a:t>years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lang="it-IT" sz="2200" spc="-5" dirty="0" err="1" smtClean="0">
                <a:latin typeface="Constantia" panose="02030602050306030303" pitchFamily="18" charset="0"/>
                <a:cs typeface="Times New Roman"/>
              </a:rPr>
              <a:t>if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lang="it-IT" sz="2200" spc="-5" dirty="0" err="1" smtClean="0">
                <a:latin typeface="Constantia" panose="02030602050306030303" pitchFamily="18" charset="0"/>
                <a:cs typeface="Times New Roman"/>
              </a:rPr>
              <a:t>considered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lang="it-IT" sz="2200" spc="-5" dirty="0" err="1" smtClean="0">
                <a:latin typeface="Constantia" panose="02030602050306030303" pitchFamily="18" charset="0"/>
                <a:cs typeface="Times New Roman"/>
              </a:rPr>
              <a:t>dangerous</a:t>
            </a:r>
            <a:r>
              <a:rPr lang="it-IT" sz="2200" spc="-5" dirty="0" smtClean="0">
                <a:latin typeface="Constantia" panose="02030602050306030303" pitchFamily="18" charset="0"/>
                <a:cs typeface="Times New Roman"/>
              </a:rPr>
              <a:t>.</a:t>
            </a:r>
            <a:endParaRPr sz="2200" dirty="0">
              <a:latin typeface="Constantia" panose="02030602050306030303" pitchFamily="18" charset="0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9500" y="3505200"/>
            <a:ext cx="4241800" cy="251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Freccia a destra 14"/>
          <p:cNvSpPr/>
          <p:nvPr/>
        </p:nvSpPr>
        <p:spPr>
          <a:xfrm>
            <a:off x="2349500" y="2057400"/>
            <a:ext cx="317500" cy="304800"/>
          </a:xfrm>
          <a:prstGeom prst="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74912" y="2411729"/>
            <a:ext cx="353599" cy="3657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71599" y="836711"/>
            <a:ext cx="7273290" cy="5113020"/>
          </a:xfrm>
          <a:custGeom>
            <a:avLst/>
            <a:gdLst/>
            <a:ahLst/>
            <a:cxnLst/>
            <a:rect l="l" t="t" r="r" b="b"/>
            <a:pathLst>
              <a:path w="7273290" h="5113020">
                <a:moveTo>
                  <a:pt x="0" y="0"/>
                </a:moveTo>
                <a:lnTo>
                  <a:pt x="7272807" y="0"/>
                </a:lnTo>
                <a:lnTo>
                  <a:pt x="7272807" y="5112567"/>
                </a:lnTo>
                <a:lnTo>
                  <a:pt x="0" y="51125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1598" y="152400"/>
            <a:ext cx="7639001" cy="1447800"/>
          </a:xfrm>
        </p:spPr>
        <p:txBody>
          <a:bodyPr/>
          <a:lstStyle/>
          <a:p>
            <a:r>
              <a:rPr lang="en-US" i="1" dirty="0" smtClean="0">
                <a:latin typeface="Elephant" panose="02020904090505020303" pitchFamily="18" charset="0"/>
              </a:rPr>
              <a:t>How did democracy work in       athens?</a:t>
            </a:r>
            <a:endParaRPr lang="en-US" i="1" dirty="0">
              <a:latin typeface="Elephant" panose="0202090409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4510" y="1352659"/>
            <a:ext cx="7228889" cy="472437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it-IT" dirty="0" smtClean="0"/>
              <a:t>   </a:t>
            </a:r>
          </a:p>
          <a:p>
            <a:endParaRPr lang="it-IT" dirty="0"/>
          </a:p>
        </p:txBody>
      </p:sp>
      <p:sp>
        <p:nvSpPr>
          <p:cNvPr id="2" name="Ovale 1"/>
          <p:cNvSpPr/>
          <p:nvPr/>
        </p:nvSpPr>
        <p:spPr>
          <a:xfrm>
            <a:off x="1490155" y="1447800"/>
            <a:ext cx="2381201" cy="1066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latin typeface="Constantia" panose="02030602050306030303" pitchFamily="18" charset="0"/>
              </a:rPr>
              <a:t>It was a </a:t>
            </a:r>
            <a:r>
              <a:rPr lang="it-IT" sz="2000" b="1" i="1" u="sng" dirty="0" smtClean="0">
                <a:latin typeface="Constantia" panose="02030602050306030303" pitchFamily="18" charset="0"/>
              </a:rPr>
              <a:t>direct democracy</a:t>
            </a:r>
            <a:endParaRPr lang="it-IT" sz="2000" b="1" i="1" u="sng" dirty="0">
              <a:latin typeface="Constantia" panose="02030602050306030303" pitchFamily="18" charset="0"/>
            </a:endParaRPr>
          </a:p>
        </p:txBody>
      </p:sp>
      <p:cxnSp>
        <p:nvCxnSpPr>
          <p:cNvPr id="11" name="Connettore 2 10"/>
          <p:cNvCxnSpPr>
            <a:stCxn id="2" idx="6"/>
            <a:endCxn id="15" idx="2"/>
          </p:cNvCxnSpPr>
          <p:nvPr/>
        </p:nvCxnSpPr>
        <p:spPr>
          <a:xfrm>
            <a:off x="3871356" y="1981200"/>
            <a:ext cx="1978230" cy="476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5849586" y="1752601"/>
            <a:ext cx="2303813" cy="14097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Only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men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and soldiers</a:t>
            </a:r>
            <a:r>
              <a:rPr lang="it-IT" b="1" dirty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born in </a:t>
            </a:r>
            <a:r>
              <a:rPr lang="it-IT" b="1" dirty="0" err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Athens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could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vote</a:t>
            </a:r>
            <a:endParaRPr lang="it-IT" b="1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23" name="Connettore 2 22"/>
          <p:cNvCxnSpPr>
            <a:stCxn id="15" idx="2"/>
            <a:endCxn id="26" idx="7"/>
          </p:cNvCxnSpPr>
          <p:nvPr/>
        </p:nvCxnSpPr>
        <p:spPr>
          <a:xfrm flipH="1">
            <a:off x="3456225" y="2457483"/>
            <a:ext cx="2393361" cy="1510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1036667" y="3714846"/>
            <a:ext cx="2834689" cy="172676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Society was divided into 10 tribes based on location, they elected the people who formed the Council</a:t>
            </a:r>
            <a:endParaRPr lang="it-IT" sz="1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41" name="Connettore 2 40"/>
          <p:cNvCxnSpPr>
            <a:stCxn id="26" idx="7"/>
          </p:cNvCxnSpPr>
          <p:nvPr/>
        </p:nvCxnSpPr>
        <p:spPr>
          <a:xfrm>
            <a:off x="3456225" y="3967724"/>
            <a:ext cx="1723384" cy="687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arrotondato 26"/>
          <p:cNvSpPr/>
          <p:nvPr/>
        </p:nvSpPr>
        <p:spPr>
          <a:xfrm>
            <a:off x="5224004" y="4343400"/>
            <a:ext cx="2362200" cy="1447799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VOTE: </a:t>
            </a:r>
            <a:r>
              <a:rPr lang="it-IT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act in which a person manifests his own will and choice in electing someone</a:t>
            </a:r>
            <a:r>
              <a:rPr lang="it-IT" b="1" dirty="0" smtClean="0">
                <a:latin typeface="Constantia" panose="02030602050306030303" pitchFamily="18" charset="0"/>
              </a:rPr>
              <a:t>.</a:t>
            </a:r>
            <a:endParaRPr lang="it-IT" b="1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784061"/>
            <a:ext cx="49625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335" dirty="0">
                <a:solidFill>
                  <a:srgbClr val="000000"/>
                </a:solidFill>
                <a:latin typeface="Elephant" panose="02020904090505020303" pitchFamily="18" charset="0"/>
                <a:cs typeface="Arial"/>
              </a:rPr>
              <a:t>Athenian</a:t>
            </a:r>
            <a:r>
              <a:rPr sz="3600" b="0" i="0" spc="-90" dirty="0">
                <a:solidFill>
                  <a:srgbClr val="000000"/>
                </a:solidFill>
                <a:latin typeface="Elephant" panose="02020904090505020303" pitchFamily="18" charset="0"/>
                <a:cs typeface="Arial"/>
              </a:rPr>
              <a:t> </a:t>
            </a:r>
            <a:r>
              <a:rPr sz="3600" b="0" i="0" spc="-459" dirty="0">
                <a:solidFill>
                  <a:srgbClr val="000000"/>
                </a:solidFill>
                <a:latin typeface="Elephant" panose="02020904090505020303" pitchFamily="18" charset="0"/>
                <a:cs typeface="Arial"/>
              </a:rPr>
              <a:t>assemblies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4523" y="1981200"/>
            <a:ext cx="6654800" cy="15140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251460">
              <a:lnSpc>
                <a:spcPct val="111100"/>
              </a:lnSpc>
              <a:spcBef>
                <a:spcPts val="95"/>
              </a:spcBef>
            </a:pPr>
            <a:r>
              <a:rPr sz="2100" dirty="0">
                <a:latin typeface="Constantia" panose="02030602050306030303" pitchFamily="18" charset="0"/>
                <a:cs typeface="Palatino Linotype"/>
              </a:rPr>
              <a:t>In Athens the </a:t>
            </a:r>
            <a:r>
              <a:rPr sz="2100" dirty="0" err="1" smtClean="0">
                <a:latin typeface="Constantia" panose="02030602050306030303" pitchFamily="18" charset="0"/>
                <a:cs typeface="Palatino Linotype"/>
              </a:rPr>
              <a:t>assembl</a:t>
            </a:r>
            <a:r>
              <a:rPr lang="it-IT" sz="2100" dirty="0" smtClean="0">
                <a:latin typeface="Constantia" panose="02030602050306030303" pitchFamily="18" charset="0"/>
                <a:cs typeface="Palatino Linotype"/>
              </a:rPr>
              <a:t>y</a:t>
            </a:r>
            <a:r>
              <a:rPr sz="2100" dirty="0" smtClean="0">
                <a:latin typeface="Constantia" panose="02030602050306030303" pitchFamily="18" charset="0"/>
                <a:cs typeface="Palatino Linotype"/>
              </a:rPr>
              <a:t> </a:t>
            </a:r>
            <a:r>
              <a:rPr sz="2100" spc="-5" dirty="0" smtClean="0">
                <a:latin typeface="Constantia" panose="02030602050306030303" pitchFamily="18" charset="0"/>
                <a:cs typeface="Palatino Linotype"/>
              </a:rPr>
              <a:t>w</a:t>
            </a:r>
            <a:r>
              <a:rPr lang="it-IT" sz="2100" spc="-5" dirty="0" err="1" smtClean="0">
                <a:latin typeface="Constantia" panose="02030602050306030303" pitchFamily="18" charset="0"/>
                <a:cs typeface="Palatino Linotype"/>
              </a:rPr>
              <a:t>as</a:t>
            </a:r>
            <a:r>
              <a:rPr sz="2100" spc="-5" dirty="0" smtClean="0">
                <a:latin typeface="Constantia" panose="02030602050306030303" pitchFamily="18" charset="0"/>
                <a:cs typeface="Palatino Linotype"/>
              </a:rPr>
              <a:t> </a:t>
            </a:r>
            <a:r>
              <a:rPr sz="2100" dirty="0">
                <a:latin typeface="Constantia" panose="02030602050306030303" pitchFamily="18" charset="0"/>
                <a:cs typeface="Palatino Linotype"/>
              </a:rPr>
              <a:t>called </a:t>
            </a:r>
            <a:r>
              <a:rPr sz="2100" b="1" u="heavy" dirty="0" err="1" smtClean="0">
                <a:latin typeface="Constantia" panose="02030602050306030303" pitchFamily="18" charset="0"/>
                <a:cs typeface="Book Antiqua"/>
              </a:rPr>
              <a:t>Ekklesia</a:t>
            </a:r>
            <a:r>
              <a:rPr lang="it-IT" sz="2100" dirty="0" smtClean="0">
                <a:latin typeface="Constantia" panose="02030602050306030303" pitchFamily="18" charset="0"/>
                <a:cs typeface="Palatino Linotype"/>
              </a:rPr>
              <a:t>.  They </a:t>
            </a:r>
            <a:r>
              <a:rPr sz="2100" spc="-5" dirty="0" smtClean="0">
                <a:latin typeface="Constantia" panose="02030602050306030303" pitchFamily="18" charset="0"/>
                <a:cs typeface="Palatino Linotype"/>
              </a:rPr>
              <a:t>w</a:t>
            </a:r>
            <a:r>
              <a:rPr lang="it-IT" sz="2100" spc="-5" dirty="0" smtClean="0">
                <a:latin typeface="Constantia" panose="02030602050306030303" pitchFamily="18" charset="0"/>
                <a:cs typeface="Palatino Linotype"/>
              </a:rPr>
              <a:t>ere</a:t>
            </a:r>
            <a:r>
              <a:rPr sz="2100" spc="-5" dirty="0" smtClean="0">
                <a:latin typeface="Constantia" panose="02030602050306030303" pitchFamily="18" charset="0"/>
                <a:cs typeface="Palatino Linotype"/>
              </a:rPr>
              <a:t> </a:t>
            </a:r>
            <a:r>
              <a:rPr sz="2100" dirty="0">
                <a:latin typeface="Constantia" panose="02030602050306030303" pitchFamily="18" charset="0"/>
                <a:cs typeface="Palatino Linotype"/>
              </a:rPr>
              <a:t>held every </a:t>
            </a:r>
            <a:r>
              <a:rPr sz="2100" spc="0" dirty="0">
                <a:latin typeface="Constantia" panose="02030602050306030303" pitchFamily="18" charset="0"/>
                <a:cs typeface="Palatino Linotype"/>
              </a:rPr>
              <a:t>10 days and </a:t>
            </a:r>
            <a:r>
              <a:rPr sz="2100" dirty="0">
                <a:latin typeface="Constantia" panose="02030602050306030303" pitchFamily="18" charset="0"/>
                <a:cs typeface="Palatino Linotype"/>
              </a:rPr>
              <a:t>the Council  </a:t>
            </a:r>
            <a:r>
              <a:rPr sz="2100" spc="0" dirty="0" smtClean="0">
                <a:latin typeface="Constantia" panose="02030602050306030303" pitchFamily="18" charset="0"/>
                <a:cs typeface="Palatino Linotype"/>
              </a:rPr>
              <a:t>was </a:t>
            </a:r>
            <a:r>
              <a:rPr sz="2100" dirty="0">
                <a:latin typeface="Constantia" panose="02030602050306030303" pitchFamily="18" charset="0"/>
                <a:cs typeface="Palatino Linotype"/>
              </a:rPr>
              <a:t>made by over </a:t>
            </a:r>
            <a:r>
              <a:rPr sz="2100" spc="0" dirty="0">
                <a:latin typeface="Constantia" panose="02030602050306030303" pitchFamily="18" charset="0"/>
                <a:cs typeface="Palatino Linotype"/>
              </a:rPr>
              <a:t>500</a:t>
            </a:r>
            <a:r>
              <a:rPr sz="2100" spc="-10" dirty="0">
                <a:latin typeface="Constantia" panose="02030602050306030303" pitchFamily="18" charset="0"/>
                <a:cs typeface="Palatino Linotype"/>
              </a:rPr>
              <a:t> </a:t>
            </a:r>
            <a:r>
              <a:rPr sz="2100" dirty="0">
                <a:latin typeface="Constantia" panose="02030602050306030303" pitchFamily="18" charset="0"/>
                <a:cs typeface="Palatino Linotype"/>
              </a:rPr>
              <a:t>people.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it-IT" sz="2100" i="1" dirty="0" smtClean="0">
                <a:latin typeface="Constantia" panose="02030602050306030303" pitchFamily="18" charset="0"/>
                <a:cs typeface="Palatino Linotype"/>
              </a:rPr>
              <a:t>                </a:t>
            </a:r>
            <a:r>
              <a:rPr lang="it-IT" sz="2100" i="1" dirty="0" smtClean="0">
                <a:latin typeface="Constantia" panose="02030602050306030303" pitchFamily="18" charset="0"/>
                <a:cs typeface="Palatino Linotype"/>
              </a:rPr>
              <a:t>  </a:t>
            </a:r>
            <a:r>
              <a:rPr sz="2100" i="1" dirty="0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Assemblies</a:t>
            </a:r>
            <a:r>
              <a:rPr sz="2100" i="1" dirty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’ </a:t>
            </a:r>
            <a:r>
              <a:rPr lang="it-IT" sz="2100" i="1" dirty="0" err="1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powers</a:t>
            </a:r>
            <a:r>
              <a:rPr lang="it-IT" sz="2100" i="1" dirty="0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 </a:t>
            </a:r>
            <a:r>
              <a:rPr sz="2100" i="1" dirty="0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w</a:t>
            </a:r>
            <a:r>
              <a:rPr lang="it-IT" sz="2100" i="1" dirty="0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ere </a:t>
            </a:r>
            <a:r>
              <a:rPr lang="it-IT" sz="2100" i="1" dirty="0" err="1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divided</a:t>
            </a:r>
            <a:r>
              <a:rPr lang="it-IT" sz="2100" i="1" dirty="0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 </a:t>
            </a:r>
            <a:r>
              <a:rPr lang="it-IT" sz="2100" i="1" dirty="0" err="1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into</a:t>
            </a:r>
            <a:r>
              <a:rPr lang="it-IT" sz="2100" i="1" dirty="0" smtClean="0">
                <a:solidFill>
                  <a:srgbClr val="FF0000"/>
                </a:solidFill>
                <a:latin typeface="Constantia" panose="02030602050306030303" pitchFamily="18" charset="0"/>
                <a:cs typeface="MV Boli" panose="02000500030200090000" pitchFamily="2" charset="0"/>
              </a:rPr>
              <a:t>:</a:t>
            </a:r>
            <a:endParaRPr sz="2100" i="1" dirty="0">
              <a:solidFill>
                <a:srgbClr val="FF0000"/>
              </a:solidFill>
              <a:latin typeface="Constantia" panose="02030602050306030303" pitchFamily="18" charset="0"/>
              <a:cs typeface="MV Boli" panose="02000500030200090000" pitchFamily="2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304800" y="3794166"/>
            <a:ext cx="2475058" cy="1387434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Constantia" panose="02030602050306030303" pitchFamily="18" charset="0"/>
              </a:rPr>
              <a:t>Legislative power:</a:t>
            </a:r>
            <a:r>
              <a:rPr lang="it-IT" dirty="0" smtClean="0">
                <a:latin typeface="Constantia" panose="02030602050306030303" pitchFamily="18" charset="0"/>
              </a:rPr>
              <a:t> they</a:t>
            </a:r>
            <a:r>
              <a:rPr lang="it-IT" dirty="0">
                <a:latin typeface="Constantia" panose="02030602050306030303" pitchFamily="18" charset="0"/>
              </a:rPr>
              <a:t> </a:t>
            </a:r>
            <a:r>
              <a:rPr lang="it-IT" dirty="0" smtClean="0">
                <a:latin typeface="Constantia" panose="02030602050306030303" pitchFamily="18" charset="0"/>
              </a:rPr>
              <a:t>used to make laws</a:t>
            </a:r>
            <a:endParaRPr lang="it-IT" i="1" dirty="0">
              <a:latin typeface="Constantia" panose="02030602050306030303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895600" y="4687452"/>
            <a:ext cx="2964130" cy="1905000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Constantia" panose="02030602050306030303" pitchFamily="18" charset="0"/>
              </a:rPr>
              <a:t>Judiciary power: </a:t>
            </a:r>
            <a:r>
              <a:rPr lang="it-IT" dirty="0" smtClean="0">
                <a:latin typeface="Constantia" panose="02030602050306030303" pitchFamily="18" charset="0"/>
              </a:rPr>
              <a:t>there were magistrates who worked in tribunals applying the Isonomy</a:t>
            </a:r>
            <a:endParaRPr lang="it-IT" i="1" dirty="0">
              <a:latin typeface="Constantia" panose="02030602050306030303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6317549" y="3658831"/>
            <a:ext cx="2427514" cy="205724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latin typeface="Constantia" panose="02030602050306030303" pitchFamily="18" charset="0"/>
              </a:rPr>
              <a:t>Contacts abroad: </a:t>
            </a:r>
            <a:r>
              <a:rPr lang="it-IT" b="1" dirty="0" smtClean="0">
                <a:latin typeface="Constantia" panose="02030602050306030303" pitchFamily="18" charset="0"/>
              </a:rPr>
              <a:t>they used to decide alliances, war strategies and peace</a:t>
            </a:r>
            <a:endParaRPr lang="it-IT" b="1" i="1" dirty="0">
              <a:latin typeface="Constantia" panose="02030602050306030303" pitchFamily="18" charset="0"/>
            </a:endParaRPr>
          </a:p>
        </p:txBody>
      </p:sp>
      <p:cxnSp>
        <p:nvCxnSpPr>
          <p:cNvPr id="8" name="Connettore 2 7"/>
          <p:cNvCxnSpPr>
            <a:stCxn id="3" idx="2"/>
            <a:endCxn id="4" idx="7"/>
          </p:cNvCxnSpPr>
          <p:nvPr/>
        </p:nvCxnSpPr>
        <p:spPr>
          <a:xfrm flipH="1">
            <a:off x="2417394" y="3495204"/>
            <a:ext cx="1844529" cy="5021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3" idx="2"/>
            <a:endCxn id="5" idx="0"/>
          </p:cNvCxnSpPr>
          <p:nvPr/>
        </p:nvCxnSpPr>
        <p:spPr>
          <a:xfrm>
            <a:off x="4261923" y="3495204"/>
            <a:ext cx="115742" cy="1192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300954" y="3509256"/>
            <a:ext cx="2073563" cy="576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177" y="6058037"/>
            <a:ext cx="7721600" cy="537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315869" y="519978"/>
            <a:ext cx="4094946" cy="5994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19226" y="572535"/>
            <a:ext cx="3888740" cy="5788025"/>
          </a:xfrm>
          <a:custGeom>
            <a:avLst/>
            <a:gdLst/>
            <a:ahLst/>
            <a:cxnLst/>
            <a:rect l="l" t="t" r="r" b="b"/>
            <a:pathLst>
              <a:path w="3888740" h="5788025">
                <a:moveTo>
                  <a:pt x="99867" y="0"/>
                </a:moveTo>
                <a:lnTo>
                  <a:pt x="0" y="5721425"/>
                </a:lnTo>
                <a:lnTo>
                  <a:pt x="3788363" y="5787551"/>
                </a:lnTo>
                <a:lnTo>
                  <a:pt x="3888230" y="66126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318412" y="518319"/>
            <a:ext cx="4094946" cy="5994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419227" y="545545"/>
            <a:ext cx="3888230" cy="5787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96200" y="491683"/>
            <a:ext cx="4094946" cy="5994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99558" y="544240"/>
            <a:ext cx="3888740" cy="5788025"/>
          </a:xfrm>
          <a:custGeom>
            <a:avLst/>
            <a:gdLst/>
            <a:ahLst/>
            <a:cxnLst/>
            <a:rect l="l" t="t" r="r" b="b"/>
            <a:pathLst>
              <a:path w="3888740" h="5788025">
                <a:moveTo>
                  <a:pt x="3788363" y="0"/>
                </a:moveTo>
                <a:lnTo>
                  <a:pt x="0" y="66126"/>
                </a:lnTo>
                <a:lnTo>
                  <a:pt x="99867" y="5787550"/>
                </a:lnTo>
                <a:lnTo>
                  <a:pt x="3888231" y="5721424"/>
                </a:lnTo>
                <a:lnTo>
                  <a:pt x="3788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96804" y="490887"/>
            <a:ext cx="4094946" cy="5994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88059" y="539092"/>
            <a:ext cx="3888230" cy="5787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280353" y="203200"/>
            <a:ext cx="749334" cy="7493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194842" y="248357"/>
            <a:ext cx="736537" cy="736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28284" y="3378226"/>
            <a:ext cx="3276600" cy="270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5118100" y="838200"/>
            <a:ext cx="2623185" cy="618118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418589" y="1824357"/>
            <a:ext cx="2470596" cy="1337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320893" y="1348883"/>
            <a:ext cx="287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How was </a:t>
            </a:r>
            <a:r>
              <a:rPr lang="it-IT" sz="3200" b="1" i="1" u="sng" dirty="0" err="1" smtClean="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Ekklesia</a:t>
            </a:r>
            <a:r>
              <a:rPr lang="it-IT" sz="3200" b="1" i="1" u="sng" dirty="0" smtClean="0">
                <a:solidFill>
                  <a:srgbClr val="C00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it-IT" sz="3200" b="1" i="1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ruled</a:t>
            </a:r>
            <a:r>
              <a:rPr lang="it-IT" sz="3200" b="1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?</a:t>
            </a:r>
            <a:endParaRPr lang="it-IT" sz="3200" b="1" i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36" name="Connettore 2 35"/>
          <p:cNvCxnSpPr/>
          <p:nvPr/>
        </p:nvCxnSpPr>
        <p:spPr>
          <a:xfrm flipH="1">
            <a:off x="4275572" y="3372603"/>
            <a:ext cx="1134605" cy="293014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/>
          <p:cNvSpPr/>
          <p:nvPr/>
        </p:nvSpPr>
        <p:spPr>
          <a:xfrm>
            <a:off x="5047402" y="813553"/>
            <a:ext cx="2954395" cy="1707879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Constantia" panose="02030602050306030303" pitchFamily="18" charset="0"/>
              </a:rPr>
              <a:t>Every citizen could speak because everybody had the same rights</a:t>
            </a:r>
            <a:endParaRPr lang="it-IT" b="1" dirty="0">
              <a:latin typeface="Constantia" panose="02030602050306030303" pitchFamily="18" charset="0"/>
            </a:endParaRPr>
          </a:p>
        </p:txBody>
      </p:sp>
      <p:cxnSp>
        <p:nvCxnSpPr>
          <p:cNvPr id="40" name="Connettore 7 39"/>
          <p:cNvCxnSpPr/>
          <p:nvPr/>
        </p:nvCxnSpPr>
        <p:spPr>
          <a:xfrm rot="5400000">
            <a:off x="3389838" y="1621939"/>
            <a:ext cx="1754994" cy="1700991"/>
          </a:xfrm>
          <a:prstGeom prst="curvedConnector3">
            <a:avLst/>
          </a:prstGeom>
          <a:ln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4747028" y="2837752"/>
            <a:ext cx="1986241" cy="1144185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onstantia" panose="02030602050306030303" pitchFamily="18" charset="0"/>
              </a:rPr>
              <a:t>The counting of votes was secret</a:t>
            </a:r>
            <a:endParaRPr lang="it-IT" sz="1600" b="1" dirty="0">
              <a:latin typeface="Constantia" panose="02030602050306030303" pitchFamily="18" charset="0"/>
            </a:endParaRPr>
          </a:p>
        </p:txBody>
      </p:sp>
      <p:sp>
        <p:nvSpPr>
          <p:cNvPr id="46" name="Ovale 45"/>
          <p:cNvSpPr/>
          <p:nvPr/>
        </p:nvSpPr>
        <p:spPr>
          <a:xfrm>
            <a:off x="5321228" y="4292614"/>
            <a:ext cx="2680569" cy="1771065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onstantia" panose="02030602050306030303" pitchFamily="18" charset="0"/>
              </a:rPr>
              <a:t>To be part of assemblies, it was necessary to be an Athenian citizen and 18 years old</a:t>
            </a:r>
            <a:endParaRPr lang="it-IT" sz="1600" b="1" dirty="0">
              <a:latin typeface="Constantia" panose="02030602050306030303" pitchFamily="18" charset="0"/>
            </a:endParaRPr>
          </a:p>
        </p:txBody>
      </p:sp>
      <p:cxnSp>
        <p:nvCxnSpPr>
          <p:cNvPr id="48" name="Connettore 2 47"/>
          <p:cNvCxnSpPr/>
          <p:nvPr/>
        </p:nvCxnSpPr>
        <p:spPr>
          <a:xfrm flipH="1">
            <a:off x="4304884" y="5035575"/>
            <a:ext cx="1285292" cy="0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155" y="286023"/>
            <a:ext cx="68832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i="0" spc="-310" dirty="0" smtClean="0">
                <a:solidFill>
                  <a:srgbClr val="000000"/>
                </a:solidFill>
                <a:latin typeface="Elephant" panose="02020904090505020303" pitchFamily="18" charset="0"/>
                <a:cs typeface="Arial"/>
              </a:rPr>
              <a:t>Pericles’</a:t>
            </a:r>
            <a:r>
              <a:rPr lang="it-IT" sz="4000" b="0" i="0" spc="-310" dirty="0" smtClean="0">
                <a:solidFill>
                  <a:srgbClr val="000000"/>
                </a:solidFill>
                <a:latin typeface="Elephant" panose="02020904090505020303" pitchFamily="18" charset="0"/>
                <a:cs typeface="Arial"/>
              </a:rPr>
              <a:t> leadership</a:t>
            </a:r>
            <a:endParaRPr sz="4000" dirty="0">
              <a:latin typeface="Elephant" panose="02020904090505020303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914400"/>
            <a:ext cx="2129463" cy="566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lang="it-IT" sz="1800" dirty="0" smtClean="0">
                <a:solidFill>
                  <a:srgbClr val="FF9933"/>
                </a:solidFill>
                <a:latin typeface="Times New Roman"/>
                <a:cs typeface="Times New Roman"/>
              </a:rPr>
              <a:t>                                                 </a:t>
            </a:r>
            <a:r>
              <a:rPr lang="it-IT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GOLDEN AGE</a:t>
            </a:r>
            <a:endParaRPr sz="2400" b="1" u="sng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2468" y="2209800"/>
            <a:ext cx="2125325" cy="2922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390456" y="1143000"/>
            <a:ext cx="2395300" cy="1703433"/>
          </a:xfrm>
          <a:custGeom>
            <a:avLst/>
            <a:gdLst/>
            <a:ahLst/>
            <a:cxnLst/>
            <a:rect l="l" t="t" r="r" b="b"/>
            <a:pathLst>
              <a:path w="2807970" h="1980564">
                <a:moveTo>
                  <a:pt x="1403885" y="0"/>
                </a:moveTo>
                <a:lnTo>
                  <a:pt x="1354890" y="599"/>
                </a:lnTo>
                <a:lnTo>
                  <a:pt x="1305943" y="2396"/>
                </a:lnTo>
                <a:lnTo>
                  <a:pt x="1257092" y="5392"/>
                </a:lnTo>
                <a:lnTo>
                  <a:pt x="1208385" y="9586"/>
                </a:lnTo>
                <a:lnTo>
                  <a:pt x="1159870" y="14978"/>
                </a:lnTo>
                <a:lnTo>
                  <a:pt x="1111595" y="21569"/>
                </a:lnTo>
                <a:lnTo>
                  <a:pt x="1063608" y="29358"/>
                </a:lnTo>
                <a:lnTo>
                  <a:pt x="1015957" y="38346"/>
                </a:lnTo>
                <a:lnTo>
                  <a:pt x="968690" y="48531"/>
                </a:lnTo>
                <a:lnTo>
                  <a:pt x="921855" y="59915"/>
                </a:lnTo>
                <a:lnTo>
                  <a:pt x="875500" y="72498"/>
                </a:lnTo>
                <a:lnTo>
                  <a:pt x="829672" y="86278"/>
                </a:lnTo>
                <a:lnTo>
                  <a:pt x="784421" y="101257"/>
                </a:lnTo>
                <a:lnTo>
                  <a:pt x="739794" y="117434"/>
                </a:lnTo>
                <a:lnTo>
                  <a:pt x="695838" y="134810"/>
                </a:lnTo>
                <a:lnTo>
                  <a:pt x="652603" y="153384"/>
                </a:lnTo>
                <a:lnTo>
                  <a:pt x="610135" y="173156"/>
                </a:lnTo>
                <a:lnTo>
                  <a:pt x="568484" y="194127"/>
                </a:lnTo>
                <a:lnTo>
                  <a:pt x="527696" y="216296"/>
                </a:lnTo>
                <a:lnTo>
                  <a:pt x="487820" y="239663"/>
                </a:lnTo>
                <a:lnTo>
                  <a:pt x="448905" y="264228"/>
                </a:lnTo>
                <a:lnTo>
                  <a:pt x="410997" y="289992"/>
                </a:lnTo>
                <a:lnTo>
                  <a:pt x="369897" y="320200"/>
                </a:lnTo>
                <a:lnTo>
                  <a:pt x="330960" y="351308"/>
                </a:lnTo>
                <a:lnTo>
                  <a:pt x="294187" y="383266"/>
                </a:lnTo>
                <a:lnTo>
                  <a:pt x="259577" y="416026"/>
                </a:lnTo>
                <a:lnTo>
                  <a:pt x="227130" y="449540"/>
                </a:lnTo>
                <a:lnTo>
                  <a:pt x="196846" y="483758"/>
                </a:lnTo>
                <a:lnTo>
                  <a:pt x="168725" y="518632"/>
                </a:lnTo>
                <a:lnTo>
                  <a:pt x="142767" y="554113"/>
                </a:lnTo>
                <a:lnTo>
                  <a:pt x="118972" y="590154"/>
                </a:lnTo>
                <a:lnTo>
                  <a:pt x="97341" y="626704"/>
                </a:lnTo>
                <a:lnTo>
                  <a:pt x="77873" y="663717"/>
                </a:lnTo>
                <a:lnTo>
                  <a:pt x="60568" y="701142"/>
                </a:lnTo>
                <a:lnTo>
                  <a:pt x="45426" y="738932"/>
                </a:lnTo>
                <a:lnTo>
                  <a:pt x="32447" y="777038"/>
                </a:lnTo>
                <a:lnTo>
                  <a:pt x="21631" y="815411"/>
                </a:lnTo>
                <a:lnTo>
                  <a:pt x="12978" y="854003"/>
                </a:lnTo>
                <a:lnTo>
                  <a:pt x="6489" y="892765"/>
                </a:lnTo>
                <a:lnTo>
                  <a:pt x="2163" y="931649"/>
                </a:lnTo>
                <a:lnTo>
                  <a:pt x="0" y="970605"/>
                </a:lnTo>
                <a:lnTo>
                  <a:pt x="0" y="1009586"/>
                </a:lnTo>
                <a:lnTo>
                  <a:pt x="2163" y="1048542"/>
                </a:lnTo>
                <a:lnTo>
                  <a:pt x="6489" y="1087426"/>
                </a:lnTo>
                <a:lnTo>
                  <a:pt x="12978" y="1126188"/>
                </a:lnTo>
                <a:lnTo>
                  <a:pt x="21631" y="1164779"/>
                </a:lnTo>
                <a:lnTo>
                  <a:pt x="32447" y="1203153"/>
                </a:lnTo>
                <a:lnTo>
                  <a:pt x="45426" y="1241259"/>
                </a:lnTo>
                <a:lnTo>
                  <a:pt x="60568" y="1279049"/>
                </a:lnTo>
                <a:lnTo>
                  <a:pt x="77873" y="1316474"/>
                </a:lnTo>
                <a:lnTo>
                  <a:pt x="97341" y="1353486"/>
                </a:lnTo>
                <a:lnTo>
                  <a:pt x="118972" y="1390037"/>
                </a:lnTo>
                <a:lnTo>
                  <a:pt x="142767" y="1426078"/>
                </a:lnTo>
                <a:lnTo>
                  <a:pt x="168725" y="1461559"/>
                </a:lnTo>
                <a:lnTo>
                  <a:pt x="196846" y="1496433"/>
                </a:lnTo>
                <a:lnTo>
                  <a:pt x="227130" y="1530651"/>
                </a:lnTo>
                <a:lnTo>
                  <a:pt x="259577" y="1564165"/>
                </a:lnTo>
                <a:lnTo>
                  <a:pt x="294187" y="1596925"/>
                </a:lnTo>
                <a:lnTo>
                  <a:pt x="330960" y="1628883"/>
                </a:lnTo>
                <a:lnTo>
                  <a:pt x="369897" y="1659990"/>
                </a:lnTo>
                <a:lnTo>
                  <a:pt x="410997" y="1690199"/>
                </a:lnTo>
                <a:lnTo>
                  <a:pt x="448905" y="1715963"/>
                </a:lnTo>
                <a:lnTo>
                  <a:pt x="487820" y="1740528"/>
                </a:lnTo>
                <a:lnTo>
                  <a:pt x="527696" y="1763895"/>
                </a:lnTo>
                <a:lnTo>
                  <a:pt x="568484" y="1786064"/>
                </a:lnTo>
                <a:lnTo>
                  <a:pt x="610135" y="1807035"/>
                </a:lnTo>
                <a:lnTo>
                  <a:pt x="652603" y="1826807"/>
                </a:lnTo>
                <a:lnTo>
                  <a:pt x="695838" y="1845381"/>
                </a:lnTo>
                <a:lnTo>
                  <a:pt x="739794" y="1862756"/>
                </a:lnTo>
                <a:lnTo>
                  <a:pt x="784421" y="1878934"/>
                </a:lnTo>
                <a:lnTo>
                  <a:pt x="829672" y="1893912"/>
                </a:lnTo>
                <a:lnTo>
                  <a:pt x="875500" y="1907693"/>
                </a:lnTo>
                <a:lnTo>
                  <a:pt x="921855" y="1920275"/>
                </a:lnTo>
                <a:lnTo>
                  <a:pt x="968690" y="1931659"/>
                </a:lnTo>
                <a:lnTo>
                  <a:pt x="1015957" y="1941845"/>
                </a:lnTo>
                <a:lnTo>
                  <a:pt x="1063608" y="1950832"/>
                </a:lnTo>
                <a:lnTo>
                  <a:pt x="1111595" y="1958622"/>
                </a:lnTo>
                <a:lnTo>
                  <a:pt x="1159870" y="1965212"/>
                </a:lnTo>
                <a:lnTo>
                  <a:pt x="1208385" y="1970605"/>
                </a:lnTo>
                <a:lnTo>
                  <a:pt x="1257092" y="1974799"/>
                </a:lnTo>
                <a:lnTo>
                  <a:pt x="1305943" y="1977795"/>
                </a:lnTo>
                <a:lnTo>
                  <a:pt x="1354890" y="1979592"/>
                </a:lnTo>
                <a:lnTo>
                  <a:pt x="1403885" y="1980191"/>
                </a:lnTo>
                <a:lnTo>
                  <a:pt x="1452880" y="1979592"/>
                </a:lnTo>
                <a:lnTo>
                  <a:pt x="1501827" y="1977795"/>
                </a:lnTo>
                <a:lnTo>
                  <a:pt x="1550678" y="1974799"/>
                </a:lnTo>
                <a:lnTo>
                  <a:pt x="1599385" y="1970605"/>
                </a:lnTo>
                <a:lnTo>
                  <a:pt x="1647900" y="1965212"/>
                </a:lnTo>
                <a:lnTo>
                  <a:pt x="1696175" y="1958622"/>
                </a:lnTo>
                <a:lnTo>
                  <a:pt x="1744162" y="1950832"/>
                </a:lnTo>
                <a:lnTo>
                  <a:pt x="1791813" y="1941845"/>
                </a:lnTo>
                <a:lnTo>
                  <a:pt x="1839080" y="1931659"/>
                </a:lnTo>
                <a:lnTo>
                  <a:pt x="1885915" y="1920275"/>
                </a:lnTo>
                <a:lnTo>
                  <a:pt x="1932270" y="1907693"/>
                </a:lnTo>
                <a:lnTo>
                  <a:pt x="1978097" y="1893912"/>
                </a:lnTo>
                <a:lnTo>
                  <a:pt x="2023349" y="1878934"/>
                </a:lnTo>
                <a:lnTo>
                  <a:pt x="2067976" y="1862756"/>
                </a:lnTo>
                <a:lnTo>
                  <a:pt x="2111932" y="1845381"/>
                </a:lnTo>
                <a:lnTo>
                  <a:pt x="2155167" y="1826807"/>
                </a:lnTo>
                <a:lnTo>
                  <a:pt x="2197635" y="1807035"/>
                </a:lnTo>
                <a:lnTo>
                  <a:pt x="2239286" y="1786064"/>
                </a:lnTo>
                <a:lnTo>
                  <a:pt x="2280074" y="1763895"/>
                </a:lnTo>
                <a:lnTo>
                  <a:pt x="2319950" y="1740528"/>
                </a:lnTo>
                <a:lnTo>
                  <a:pt x="2358866" y="1715963"/>
                </a:lnTo>
                <a:lnTo>
                  <a:pt x="2396774" y="1690199"/>
                </a:lnTo>
                <a:lnTo>
                  <a:pt x="2437873" y="1659990"/>
                </a:lnTo>
                <a:lnTo>
                  <a:pt x="2476810" y="1628883"/>
                </a:lnTo>
                <a:lnTo>
                  <a:pt x="2513584" y="1596925"/>
                </a:lnTo>
                <a:lnTo>
                  <a:pt x="2548194" y="1564165"/>
                </a:lnTo>
                <a:lnTo>
                  <a:pt x="2580641" y="1530651"/>
                </a:lnTo>
                <a:lnTo>
                  <a:pt x="2610925" y="1496433"/>
                </a:lnTo>
                <a:lnTo>
                  <a:pt x="2639046" y="1461559"/>
                </a:lnTo>
                <a:lnTo>
                  <a:pt x="2665004" y="1426078"/>
                </a:lnTo>
                <a:lnTo>
                  <a:pt x="2688798" y="1390037"/>
                </a:lnTo>
                <a:lnTo>
                  <a:pt x="2710430" y="1353486"/>
                </a:lnTo>
                <a:lnTo>
                  <a:pt x="2729898" y="1316474"/>
                </a:lnTo>
                <a:lnTo>
                  <a:pt x="2747203" y="1279049"/>
                </a:lnTo>
                <a:lnTo>
                  <a:pt x="2762345" y="1241259"/>
                </a:lnTo>
                <a:lnTo>
                  <a:pt x="2775324" y="1203153"/>
                </a:lnTo>
                <a:lnTo>
                  <a:pt x="2786140" y="1164779"/>
                </a:lnTo>
                <a:lnTo>
                  <a:pt x="2794792" y="1126188"/>
                </a:lnTo>
                <a:lnTo>
                  <a:pt x="2801282" y="1087426"/>
                </a:lnTo>
                <a:lnTo>
                  <a:pt x="2805608" y="1048542"/>
                </a:lnTo>
                <a:lnTo>
                  <a:pt x="2807771" y="1009586"/>
                </a:lnTo>
                <a:lnTo>
                  <a:pt x="2807771" y="970605"/>
                </a:lnTo>
                <a:lnTo>
                  <a:pt x="2805608" y="931649"/>
                </a:lnTo>
                <a:lnTo>
                  <a:pt x="2801282" y="892765"/>
                </a:lnTo>
                <a:lnTo>
                  <a:pt x="2794792" y="854003"/>
                </a:lnTo>
                <a:lnTo>
                  <a:pt x="2786140" y="815411"/>
                </a:lnTo>
                <a:lnTo>
                  <a:pt x="2775324" y="777038"/>
                </a:lnTo>
                <a:lnTo>
                  <a:pt x="2762345" y="738932"/>
                </a:lnTo>
                <a:lnTo>
                  <a:pt x="2747203" y="701142"/>
                </a:lnTo>
                <a:lnTo>
                  <a:pt x="2729898" y="663717"/>
                </a:lnTo>
                <a:lnTo>
                  <a:pt x="2710430" y="626704"/>
                </a:lnTo>
                <a:lnTo>
                  <a:pt x="2688798" y="590154"/>
                </a:lnTo>
                <a:lnTo>
                  <a:pt x="2665004" y="554113"/>
                </a:lnTo>
                <a:lnTo>
                  <a:pt x="2639046" y="518632"/>
                </a:lnTo>
                <a:lnTo>
                  <a:pt x="2610925" y="483758"/>
                </a:lnTo>
                <a:lnTo>
                  <a:pt x="2580641" y="449540"/>
                </a:lnTo>
                <a:lnTo>
                  <a:pt x="2548194" y="416026"/>
                </a:lnTo>
                <a:lnTo>
                  <a:pt x="2513584" y="383266"/>
                </a:lnTo>
                <a:lnTo>
                  <a:pt x="2476810" y="351308"/>
                </a:lnTo>
                <a:lnTo>
                  <a:pt x="2437873" y="320200"/>
                </a:lnTo>
                <a:lnTo>
                  <a:pt x="2396774" y="289992"/>
                </a:lnTo>
                <a:lnTo>
                  <a:pt x="2358866" y="264228"/>
                </a:lnTo>
                <a:lnTo>
                  <a:pt x="2319950" y="239663"/>
                </a:lnTo>
                <a:lnTo>
                  <a:pt x="2280074" y="216296"/>
                </a:lnTo>
                <a:lnTo>
                  <a:pt x="2239286" y="194127"/>
                </a:lnTo>
                <a:lnTo>
                  <a:pt x="2197635" y="173156"/>
                </a:lnTo>
                <a:lnTo>
                  <a:pt x="2155167" y="153384"/>
                </a:lnTo>
                <a:lnTo>
                  <a:pt x="2111932" y="134810"/>
                </a:lnTo>
                <a:lnTo>
                  <a:pt x="2067976" y="117434"/>
                </a:lnTo>
                <a:lnTo>
                  <a:pt x="2023349" y="101257"/>
                </a:lnTo>
                <a:lnTo>
                  <a:pt x="1978097" y="86278"/>
                </a:lnTo>
                <a:lnTo>
                  <a:pt x="1932270" y="72498"/>
                </a:lnTo>
                <a:lnTo>
                  <a:pt x="1885915" y="59915"/>
                </a:lnTo>
                <a:lnTo>
                  <a:pt x="1839080" y="48531"/>
                </a:lnTo>
                <a:lnTo>
                  <a:pt x="1791813" y="38346"/>
                </a:lnTo>
                <a:lnTo>
                  <a:pt x="1744162" y="29358"/>
                </a:lnTo>
                <a:lnTo>
                  <a:pt x="1696175" y="21569"/>
                </a:lnTo>
                <a:lnTo>
                  <a:pt x="1647900" y="14978"/>
                </a:lnTo>
                <a:lnTo>
                  <a:pt x="1599385" y="9586"/>
                </a:lnTo>
                <a:lnTo>
                  <a:pt x="1550678" y="5392"/>
                </a:lnTo>
                <a:lnTo>
                  <a:pt x="1501827" y="2396"/>
                </a:lnTo>
                <a:lnTo>
                  <a:pt x="1452880" y="599"/>
                </a:lnTo>
                <a:lnTo>
                  <a:pt x="1403885" y="0"/>
                </a:lnTo>
                <a:close/>
              </a:path>
            </a:pathLst>
          </a:custGeom>
          <a:solidFill>
            <a:srgbClr val="FF9933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accent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2478" y="1467666"/>
            <a:ext cx="2060555" cy="12731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ct val="102800"/>
              </a:lnSpc>
              <a:spcBef>
                <a:spcPts val="40"/>
              </a:spcBef>
            </a:pPr>
            <a:r>
              <a:rPr sz="1600" b="1" spc="-5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He </a:t>
            </a:r>
            <a:r>
              <a:rPr sz="1600" b="1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was a good </a:t>
            </a:r>
            <a:r>
              <a:rPr sz="1600" b="1" spc="-25" dirty="0" smtClean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orator</a:t>
            </a:r>
            <a:r>
              <a:rPr sz="1600" b="1" spc="-25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, </a:t>
            </a:r>
            <a:r>
              <a:rPr sz="1600" b="1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and </a:t>
            </a:r>
            <a:r>
              <a:rPr sz="1600" b="1" spc="-5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he’s </a:t>
            </a:r>
            <a:r>
              <a:rPr sz="1600" b="1" spc="-10" dirty="0" smtClean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considered </a:t>
            </a:r>
            <a:r>
              <a:rPr sz="1600" b="1" spc="-5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the </a:t>
            </a:r>
            <a:r>
              <a:rPr sz="1600" b="1" spc="-5" dirty="0" smtClean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greatest</a:t>
            </a:r>
            <a:r>
              <a:rPr sz="1600" b="1" spc="-80" dirty="0" smtClean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example  </a:t>
            </a:r>
            <a:r>
              <a:rPr sz="1600" b="1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of a </a:t>
            </a:r>
            <a:r>
              <a:rPr sz="1600" b="1" spc="-5" dirty="0">
                <a:solidFill>
                  <a:srgbClr val="FFFFFF"/>
                </a:solidFill>
                <a:latin typeface="Constantia" panose="02030602050306030303" pitchFamily="18" charset="0"/>
                <a:cs typeface="Book Antiqua"/>
              </a:rPr>
              <a:t>democratic  Athens</a:t>
            </a:r>
            <a:r>
              <a:rPr sz="1600" b="1" spc="-5" dirty="0">
                <a:solidFill>
                  <a:srgbClr val="FFFFFF"/>
                </a:solidFill>
                <a:latin typeface="Book Antiqua" panose="02040602050305030304" pitchFamily="18" charset="0"/>
                <a:cs typeface="Arial"/>
              </a:rPr>
              <a:t>.</a:t>
            </a:r>
            <a:endParaRPr sz="1600" b="1" dirty="0">
              <a:latin typeface="Book Antiqua" panose="02040602050305030304" pitchFamily="18" charset="0"/>
              <a:cs typeface="Arial"/>
            </a:endParaRPr>
          </a:p>
        </p:txBody>
      </p:sp>
      <p:cxnSp>
        <p:nvCxnSpPr>
          <p:cNvPr id="10" name="Connettore 2 9"/>
          <p:cNvCxnSpPr>
            <a:stCxn id="6" idx="3"/>
          </p:cNvCxnSpPr>
          <p:nvPr/>
        </p:nvCxnSpPr>
        <p:spPr>
          <a:xfrm flipV="1">
            <a:off x="5327793" y="1757609"/>
            <a:ext cx="1095784" cy="19134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76199" y="1295400"/>
            <a:ext cx="2590801" cy="1551034"/>
          </a:xfrm>
          <a:prstGeom prst="ellipse">
            <a:avLst/>
          </a:prstGeom>
          <a:solidFill>
            <a:srgbClr val="FF993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He guided the citizens during the Peloponnesian war</a:t>
            </a:r>
            <a:endParaRPr lang="it-IT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5" name="Connettore 2 14"/>
          <p:cNvCxnSpPr>
            <a:stCxn id="6" idx="0"/>
            <a:endCxn id="3" idx="2"/>
          </p:cNvCxnSpPr>
          <p:nvPr/>
        </p:nvCxnSpPr>
        <p:spPr>
          <a:xfrm flipV="1">
            <a:off x="4265131" y="1481222"/>
            <a:ext cx="1" cy="728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6" idx="1"/>
            <a:endCxn id="11" idx="6"/>
          </p:cNvCxnSpPr>
          <p:nvPr/>
        </p:nvCxnSpPr>
        <p:spPr>
          <a:xfrm flipH="1" flipV="1">
            <a:off x="2667000" y="2070917"/>
            <a:ext cx="535468" cy="16001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76199" y="4263478"/>
            <a:ext cx="2160770" cy="1562846"/>
          </a:xfrm>
          <a:prstGeom prst="round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He supported the developement of arts and literature</a:t>
            </a:r>
            <a:endParaRPr lang="it-IT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5" name="Connettore 2 24"/>
          <p:cNvCxnSpPr>
            <a:stCxn id="6" idx="1"/>
          </p:cNvCxnSpPr>
          <p:nvPr/>
        </p:nvCxnSpPr>
        <p:spPr>
          <a:xfrm flipH="1">
            <a:off x="1156585" y="3671028"/>
            <a:ext cx="2045883" cy="5573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arrotondato 26"/>
          <p:cNvSpPr/>
          <p:nvPr/>
        </p:nvSpPr>
        <p:spPr>
          <a:xfrm>
            <a:off x="3581400" y="5649686"/>
            <a:ext cx="2286000" cy="965195"/>
          </a:xfrm>
          <a:prstGeom prst="round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He offered jobs for artisans and peasants</a:t>
            </a:r>
            <a:endParaRPr lang="it-IT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9" name="Connettore 2 28"/>
          <p:cNvCxnSpPr>
            <a:stCxn id="6" idx="2"/>
            <a:endCxn id="27" idx="0"/>
          </p:cNvCxnSpPr>
          <p:nvPr/>
        </p:nvCxnSpPr>
        <p:spPr>
          <a:xfrm>
            <a:off x="4265131" y="5132256"/>
            <a:ext cx="459269" cy="5174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29"/>
          <p:cNvSpPr/>
          <p:nvPr/>
        </p:nvSpPr>
        <p:spPr>
          <a:xfrm>
            <a:off x="6743015" y="4764286"/>
            <a:ext cx="2172385" cy="1179314"/>
          </a:xfrm>
          <a:prstGeom prst="round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He indroduced a salary for politicians and war trices</a:t>
            </a:r>
            <a:endParaRPr lang="it-IT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32" name="Connettore 2 31"/>
          <p:cNvCxnSpPr>
            <a:endCxn id="30" idx="0"/>
          </p:cNvCxnSpPr>
          <p:nvPr/>
        </p:nvCxnSpPr>
        <p:spPr>
          <a:xfrm>
            <a:off x="5321851" y="3692425"/>
            <a:ext cx="2507357" cy="10718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4693" y="214035"/>
            <a:ext cx="5087303" cy="621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400" marR="5080" indent="-1028700">
              <a:lnSpc>
                <a:spcPct val="107800"/>
              </a:lnSpc>
              <a:spcBef>
                <a:spcPts val="100"/>
              </a:spcBef>
            </a:pPr>
            <a:r>
              <a:rPr sz="4000" spc="-10" dirty="0">
                <a:solidFill>
                  <a:srgbClr val="FF9933"/>
                </a:solidFill>
                <a:latin typeface="Agency FB" panose="020B0503020202020204" pitchFamily="34" charset="0"/>
              </a:rPr>
              <a:t>The idea </a:t>
            </a:r>
            <a:r>
              <a:rPr sz="4000" spc="-5" dirty="0">
                <a:solidFill>
                  <a:srgbClr val="FF9933"/>
                </a:solidFill>
                <a:latin typeface="Agency FB" panose="020B0503020202020204" pitchFamily="34" charset="0"/>
              </a:rPr>
              <a:t>of </a:t>
            </a:r>
            <a:r>
              <a:rPr sz="4000" spc="-10" dirty="0" smtClean="0">
                <a:solidFill>
                  <a:srgbClr val="FF9933"/>
                </a:solidFill>
                <a:latin typeface="Agency FB" panose="020B0503020202020204" pitchFamily="34" charset="0"/>
              </a:rPr>
              <a:t>democracy</a:t>
            </a:r>
            <a:endParaRPr sz="4000" dirty="0">
              <a:solidFill>
                <a:srgbClr val="FF9933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685800" y="1710385"/>
            <a:ext cx="1905000" cy="533479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016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</a:pPr>
            <a:r>
              <a:rPr lang="it-IT" sz="2800" i="1" spc="-5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In the </a:t>
            </a:r>
            <a:r>
              <a:rPr lang="it-IT" sz="2800" i="1" spc="-5" dirty="0" err="1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past</a:t>
            </a:r>
            <a:endParaRPr sz="2800" i="1" spc="-5" dirty="0">
              <a:solidFill>
                <a:schemeClr val="bg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4703" y="2543299"/>
            <a:ext cx="50800" cy="7873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1680" y="2746661"/>
            <a:ext cx="4375076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38400" y="762000"/>
            <a:ext cx="419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smtClean="0">
                <a:solidFill>
                  <a:srgbClr val="FF9933"/>
                </a:solidFill>
                <a:latin typeface="Elephant" panose="02020904090505020303" pitchFamily="18" charset="0"/>
              </a:rPr>
              <a:t>Differencies</a:t>
            </a:r>
            <a:r>
              <a:rPr lang="it-IT" sz="4000" dirty="0" smtClean="0">
                <a:solidFill>
                  <a:srgbClr val="FF9933"/>
                </a:solidFill>
                <a:latin typeface="Elephant" panose="02020904090505020303" pitchFamily="18" charset="0"/>
              </a:rPr>
              <a:t>:</a:t>
            </a:r>
            <a:endParaRPr lang="it-IT" sz="4000" dirty="0">
              <a:solidFill>
                <a:srgbClr val="FF9933"/>
              </a:solidFill>
              <a:latin typeface="Elephant" panose="02020904090505020303" pitchFamily="18" charset="0"/>
            </a:endParaRPr>
          </a:p>
        </p:txBody>
      </p:sp>
      <p:sp>
        <p:nvSpPr>
          <p:cNvPr id="11" name="Fumetto 4 10"/>
          <p:cNvSpPr/>
          <p:nvPr/>
        </p:nvSpPr>
        <p:spPr>
          <a:xfrm>
            <a:off x="304800" y="5105400"/>
            <a:ext cx="1981200" cy="1295400"/>
          </a:xfrm>
          <a:prstGeom prst="cloudCallout">
            <a:avLst>
              <a:gd name="adj1" fmla="val 24064"/>
              <a:gd name="adj2" fmla="val -26597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 power wasn’t divided</a:t>
            </a:r>
            <a:endParaRPr lang="it-IT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Fumetto 4 11"/>
          <p:cNvSpPr/>
          <p:nvPr/>
        </p:nvSpPr>
        <p:spPr>
          <a:xfrm>
            <a:off x="2895599" y="4991100"/>
            <a:ext cx="2212769" cy="1524000"/>
          </a:xfrm>
          <a:prstGeom prst="cloudCallout">
            <a:avLst>
              <a:gd name="adj1" fmla="val -74393"/>
              <a:gd name="adj2" fmla="val -22587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Only a few people could vote</a:t>
            </a:r>
            <a:endParaRPr lang="it-IT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Fumetto 4 12"/>
          <p:cNvSpPr/>
          <p:nvPr/>
        </p:nvSpPr>
        <p:spPr>
          <a:xfrm>
            <a:off x="5136944" y="1295400"/>
            <a:ext cx="2359231" cy="1411895"/>
          </a:xfrm>
          <a:prstGeom prst="cloudCallout">
            <a:avLst>
              <a:gd name="adj1" fmla="val -159042"/>
              <a:gd name="adj2" fmla="val -365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There was only the direct democracy</a:t>
            </a:r>
            <a:endParaRPr lang="it-IT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151" y="2438400"/>
            <a:ext cx="15690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000" b="0" i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sz="4000" b="0" i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003" y="1143000"/>
            <a:ext cx="1737756" cy="74635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  <a:buClr>
                <a:srgbClr val="C00000"/>
              </a:buClr>
            </a:pPr>
            <a:r>
              <a:rPr lang="it-IT" sz="4000" b="1" i="1" dirty="0" err="1" smtClean="0">
                <a:solidFill>
                  <a:schemeClr val="bg1"/>
                </a:solidFill>
                <a:latin typeface="Constantia" panose="02030602050306030303" pitchFamily="18" charset="0"/>
                <a:cs typeface="Palatino Linotype"/>
              </a:rPr>
              <a:t>Today</a:t>
            </a:r>
            <a:endParaRPr sz="4000" b="1" i="1" dirty="0">
              <a:solidFill>
                <a:schemeClr val="bg1"/>
              </a:solidFill>
              <a:latin typeface="Constantia" panose="02030602050306030303" pitchFamily="18" charset="0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297" y="2667000"/>
            <a:ext cx="2194462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858000" y="152400"/>
            <a:ext cx="21971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umetto 4 2"/>
          <p:cNvSpPr/>
          <p:nvPr/>
        </p:nvSpPr>
        <p:spPr>
          <a:xfrm>
            <a:off x="4953000" y="667512"/>
            <a:ext cx="1905000" cy="1313688"/>
          </a:xfrm>
          <a:prstGeom prst="cloudCallout">
            <a:avLst>
              <a:gd name="adj1" fmla="val -171734"/>
              <a:gd name="adj2" fmla="val 6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 vote is almost universal</a:t>
            </a:r>
            <a:endParaRPr lang="it-IT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Fumetto 4 3"/>
          <p:cNvSpPr/>
          <p:nvPr/>
        </p:nvSpPr>
        <p:spPr>
          <a:xfrm>
            <a:off x="6096000" y="3047999"/>
            <a:ext cx="2317750" cy="1609725"/>
          </a:xfrm>
          <a:prstGeom prst="cloudCallout">
            <a:avLst>
              <a:gd name="adj1" fmla="val -199805"/>
              <a:gd name="adj2" fmla="val -1355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Our kind of democracy is the representative one</a:t>
            </a:r>
            <a:endParaRPr lang="it-IT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Fumetto 4 7"/>
          <p:cNvSpPr/>
          <p:nvPr/>
        </p:nvSpPr>
        <p:spPr>
          <a:xfrm>
            <a:off x="4629150" y="4953000"/>
            <a:ext cx="2476500" cy="1200150"/>
          </a:xfrm>
          <a:prstGeom prst="cloudCallout">
            <a:avLst>
              <a:gd name="adj1" fmla="val -136677"/>
              <a:gd name="adj2" fmla="val -30295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nstantia" panose="02030602050306030303" pitchFamily="18" charset="0"/>
              </a:rPr>
              <a:t>T</a:t>
            </a:r>
            <a:r>
              <a:rPr lang="it-IT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he power is  divided</a:t>
            </a:r>
            <a:endParaRPr lang="it-IT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809</TotalTime>
  <Words>624</Words>
  <Application>Microsoft Office PowerPoint</Application>
  <PresentationFormat>Presentazione su schermo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Angoli</vt:lpstr>
      <vt:lpstr>      </vt:lpstr>
      <vt:lpstr>DEMOCRACY: is a word that comes from the Ancient Greek word Dèmos which means people and Kratos that means power; it’s a system of government in which the  citizens exercise power and/or elect representatives from  among themselves.</vt:lpstr>
      <vt:lpstr>Diapositiva 3</vt:lpstr>
      <vt:lpstr>How did democracy work in       athens?</vt:lpstr>
      <vt:lpstr>Athenian assemblies</vt:lpstr>
      <vt:lpstr>Diapositiva 6</vt:lpstr>
      <vt:lpstr>Pericles’ leadership</vt:lpstr>
      <vt:lpstr>The idea of democracy</vt:lpstr>
      <vt:lpstr> </vt:lpstr>
      <vt:lpstr>      similarities:</vt:lpstr>
      <vt:lpstr>Diapositiva 11</vt:lpstr>
      <vt:lpstr>Diapositiva 12</vt:lpstr>
      <vt:lpstr>Diapositiva 13</vt:lpstr>
      <vt:lpstr>Diapositiva 14</vt:lpstr>
      <vt:lpstr> 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Athenian Democracy</dc:title>
  <dc:creator>carmelo daniele gangi</dc:creator>
  <cp:lastModifiedBy>aula magna_2</cp:lastModifiedBy>
  <cp:revision>87</cp:revision>
  <dcterms:created xsi:type="dcterms:W3CDTF">2018-03-28T18:32:01Z</dcterms:created>
  <dcterms:modified xsi:type="dcterms:W3CDTF">2018-04-13T08:31:50Z</dcterms:modified>
</cp:coreProperties>
</file>